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54" name="Google Shape;15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By the end of this presentation, you will be able to make a GA from scratch.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01" name="Google Shape;40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1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29" name="Google Shape;42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The earth is 1.4 * 10^17 seconds old.  The universe is not even an order of magnitude large than that.</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58" name="Google Shape;45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9" name="Google Shape;459;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1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67" name="Google Shape;46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1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91" name="Google Shape;49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2" name="Google Shape;492;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Here, the “cistron” definition of gene is employed, as in molecular genetics.  This is as opposed to the Mendelian definition, as in classical genetics.  One trick to understanding the difference between “gene” and “allele” is realizing how tremendously long a gene is (large amount of nucleotides).  The nucleotide sequences of two different genes are so much more dissimilar than two alleles of the same gene.  In a sense, a gene could be defined as the set of alleles that occur at a particular location on a chromosome.</a:t>
            </a:r>
            <a:endParaRPr/>
          </a:p>
          <a:p>
            <a:pPr indent="0" lvl="0" marL="0" marR="0" rtl="0" algn="l">
              <a:spcBef>
                <a:spcPts val="360"/>
              </a:spcBef>
              <a:spcAft>
                <a:spcPts val="0"/>
              </a:spcAft>
              <a:buNone/>
            </a:pPr>
            <a:r>
              <a:rPr b="0" i="0" lang="en-US" sz="1200" u="none" cap="none" strike="noStrike">
                <a:solidFill>
                  <a:schemeClr val="dk1"/>
                </a:solidFill>
                <a:latin typeface="Times New Roman"/>
                <a:ea typeface="Times New Roman"/>
                <a:cs typeface="Times New Roman"/>
                <a:sym typeface="Times New Roman"/>
              </a:rPr>
              <a:t>Another trick is to consider what three alleles of the same gene look like—the same.  So you can point to a gene—a location on a chromosome; a series of nucleotides—but you can not see what allele it is without more magnification.</a:t>
            </a:r>
            <a:endParaRPr/>
          </a:p>
          <a:p>
            <a:pPr indent="0" lvl="0" marL="0" marR="0" rtl="0" algn="l">
              <a:spcBef>
                <a:spcPts val="360"/>
              </a:spcBef>
              <a:spcAft>
                <a:spcPts val="0"/>
              </a:spcAft>
              <a:buNone/>
            </a:pPr>
            <a:r>
              <a:rPr b="0" i="0" lang="en-US" sz="1200" u="none" cap="none" strike="noStrike">
                <a:solidFill>
                  <a:schemeClr val="dk1"/>
                </a:solidFill>
                <a:latin typeface="Times New Roman"/>
                <a:ea typeface="Times New Roman"/>
                <a:cs typeface="Times New Roman"/>
                <a:sym typeface="Times New Roman"/>
              </a:rPr>
              <a:t>Clarification on a confusing issue: when it is said that a gene’s function is independent of its location on the chromosome, this only means that it may work in concordance with other genes quite far away from itself on the chromosome.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1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12" name="Google Shape;51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3" name="Google Shape;513;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For another layer of complexity, consider the field of “epigenetics”.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1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31" name="Google Shape;53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2" name="Google Shape;532;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For another layer of complexity, consider the field of “epigenetics”.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1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57" name="Google Shape;65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8" name="Google Shape;658;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1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66" name="Google Shape;66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7" name="Google Shape;667;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Here again, the meaning of “gene” is that of a “cistron”.  Also note, a chromosome is not a continuous strand of genes, for non-gene nucleotides exist between genes.  Also note, sometimes an allele codes for a partial protein (polypeptide) or some other product.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1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88" name="Google Shape;68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9" name="Google Shape;689;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Some nomenclatures equate “gene” to “parameter”, by definition.  In the above example, then, “missile body radius” would be one “gene”.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62" name="Google Shape;16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22" name="Google Shape;72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3" name="Google Shape;723;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p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31" name="Google Shape;73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2" name="Google Shape;732;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p2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926" name="Google Shape;92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7" name="Google Shape;927;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Do not forget the important concept of “elitism”.  Advanced algorithm concepts not illustrated include N-point crossover, adaptive N-point crossover, accidentals, non-banding mutation, self-optimizing GA’s, between gene/parameter breakpoint selection, etc.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p2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965" name="Google Shape;96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6" name="Google Shape;966;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p2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14" name="Google Shape;111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5" name="Google Shape;1115;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p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23" name="Google Shape;112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4" name="Google Shape;1124;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p2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34" name="Google Shape;113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5" name="Google Shape;1135;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p2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44" name="Google Shape;114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5" name="Google Shape;1145;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34" name="Google Shape;23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50" name="Google Shape;2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This animation represents “brute-force” optimization, or grid-sampling.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20" name="Google Shape;32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 name="Google Shape;321;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This animation represents gradient methods, the most traditional form of optimization.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47" name="Google Shape;34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This animation represents the GA.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pic>
        <p:nvPicPr>
          <p:cNvPr descr="RSI-Logo-300x134.png" id="15" name="Google Shape;15;p2"/>
          <p:cNvPicPr preferRelativeResize="0"/>
          <p:nvPr/>
        </p:nvPicPr>
        <p:blipFill rotWithShape="1">
          <a:blip r:embed="rId2">
            <a:alphaModFix/>
          </a:blip>
          <a:srcRect b="0" l="0" r="0" t="0"/>
          <a:stretch/>
        </p:blipFill>
        <p:spPr>
          <a:xfrm>
            <a:off x="281325" y="5943600"/>
            <a:ext cx="2009600" cy="897625"/>
          </a:xfrm>
          <a:prstGeom prst="rect">
            <a:avLst/>
          </a:prstGeom>
          <a:noFill/>
          <a:ln>
            <a:noFill/>
          </a:ln>
        </p:spPr>
      </p:pic>
      <p:sp>
        <p:nvSpPr>
          <p:cNvPr id="16" name="Google Shape;16;p2"/>
          <p:cNvSpPr/>
          <p:nvPr/>
        </p:nvSpPr>
        <p:spPr>
          <a:xfrm>
            <a:off x="2353200" y="2104"/>
            <a:ext cx="6790800" cy="6855900"/>
          </a:xfrm>
          <a:prstGeom prst="rect">
            <a:avLst/>
          </a:prstGeom>
          <a:gradFill>
            <a:gsLst>
              <a:gs pos="0">
                <a:srgbClr val="DB0000"/>
              </a:gs>
              <a:gs pos="100000">
                <a:srgbClr val="54030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Arial"/>
              <a:ea typeface="Arial"/>
              <a:cs typeface="Arial"/>
              <a:sym typeface="Arial"/>
            </a:endParaRPr>
          </a:p>
        </p:txBody>
      </p:sp>
      <p:sp>
        <p:nvSpPr>
          <p:cNvPr id="17" name="Google Shape;17;p2"/>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b="0" i="0" sz="60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8" name="Google Shape;18;p2"/>
          <p:cNvSpPr txBox="1"/>
          <p:nvPr>
            <p:ph idx="1" type="subTitle"/>
          </p:nvPr>
        </p:nvSpPr>
        <p:spPr>
          <a:xfrm>
            <a:off x="1143000" y="3602038"/>
            <a:ext cx="6858000" cy="16557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lvl="0" marR="0" rtl="0" algn="ctr">
              <a:spcBef>
                <a:spcPts val="48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ctr">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2pPr>
            <a:lvl3pPr lvl="2" marR="0" rtl="0" algn="ctr">
              <a:spcBef>
                <a:spcPts val="360"/>
              </a:spcBef>
              <a:spcAft>
                <a:spcPts val="0"/>
              </a:spcAft>
              <a:buClr>
                <a:schemeClr val="dk1"/>
              </a:buClr>
              <a:buSzPts val="1800"/>
              <a:buFont typeface="Times New Roman"/>
              <a:buNone/>
              <a:defRPr b="0" i="0" sz="1800" u="none" cap="none" strike="noStrike">
                <a:solidFill>
                  <a:schemeClr val="dk1"/>
                </a:solidFill>
                <a:latin typeface="Times New Roman"/>
                <a:ea typeface="Times New Roman"/>
                <a:cs typeface="Times New Roman"/>
                <a:sym typeface="Times New Roman"/>
              </a:defRPr>
            </a:lvl3pPr>
            <a:lvl4pPr lvl="3" marR="0" rtl="0" algn="ctr">
              <a:spcBef>
                <a:spcPts val="320"/>
              </a:spcBef>
              <a:spcAft>
                <a:spcPts val="0"/>
              </a:spcAft>
              <a:buClr>
                <a:schemeClr val="dk1"/>
              </a:buClr>
              <a:buSzPts val="1600"/>
              <a:buFont typeface="Times New Roman"/>
              <a:buNone/>
              <a:defRPr b="0" i="0" sz="1600" u="none" cap="none" strike="noStrike">
                <a:solidFill>
                  <a:schemeClr val="dk1"/>
                </a:solidFill>
                <a:latin typeface="Times New Roman"/>
                <a:ea typeface="Times New Roman"/>
                <a:cs typeface="Times New Roman"/>
                <a:sym typeface="Times New Roman"/>
              </a:defRPr>
            </a:lvl4pPr>
            <a:lvl5pPr lvl="4" marR="0" rtl="0" algn="ctr">
              <a:spcBef>
                <a:spcPts val="320"/>
              </a:spcBef>
              <a:spcAft>
                <a:spcPts val="0"/>
              </a:spcAft>
              <a:buClr>
                <a:schemeClr val="dk1"/>
              </a:buClr>
              <a:buSzPts val="1600"/>
              <a:buFont typeface="Times New Roman"/>
              <a:buNone/>
              <a:defRPr b="0" i="0" sz="1600" u="none" cap="none" strike="noStrike">
                <a:solidFill>
                  <a:schemeClr val="dk1"/>
                </a:solidFill>
                <a:latin typeface="Times New Roman"/>
                <a:ea typeface="Times New Roman"/>
                <a:cs typeface="Times New Roman"/>
                <a:sym typeface="Times New Roman"/>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2" name="Shape 62"/>
        <p:cNvGrpSpPr/>
        <p:nvPr/>
      </p:nvGrpSpPr>
      <p:grpSpPr>
        <a:xfrm>
          <a:off x="0" y="0"/>
          <a:ext cx="0" cy="0"/>
          <a:chOff x="0" y="0"/>
          <a:chExt cx="0" cy="0"/>
        </a:xfrm>
      </p:grpSpPr>
      <p:sp>
        <p:nvSpPr>
          <p:cNvPr id="63" name="Google Shape;63;p11"/>
          <p:cNvSpPr txBox="1"/>
          <p:nvPr>
            <p:ph type="title"/>
          </p:nvPr>
        </p:nvSpPr>
        <p:spPr>
          <a:xfrm>
            <a:off x="630238" y="457200"/>
            <a:ext cx="2949600" cy="160020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b="0" i="0" sz="32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64" name="Google Shape;64;p11"/>
          <p:cNvSpPr txBox="1"/>
          <p:nvPr>
            <p:ph idx="1" type="body"/>
          </p:nvPr>
        </p:nvSpPr>
        <p:spPr>
          <a:xfrm>
            <a:off x="3887788" y="987425"/>
            <a:ext cx="4629300" cy="48735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5" name="Google Shape;65;p11"/>
          <p:cNvSpPr txBox="1"/>
          <p:nvPr>
            <p:ph idx="2" type="body"/>
          </p:nvPr>
        </p:nvSpPr>
        <p:spPr>
          <a:xfrm>
            <a:off x="630238" y="2057400"/>
            <a:ext cx="2949600" cy="38115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Times New Roman"/>
              <a:buNone/>
              <a:defRPr b="0" i="0" sz="1600" u="none" cap="none" strike="noStrike">
                <a:solidFill>
                  <a:schemeClr val="dk1"/>
                </a:solidFill>
                <a:latin typeface="Times New Roman"/>
                <a:ea typeface="Times New Roman"/>
                <a:cs typeface="Times New Roman"/>
                <a:sym typeface="Times New Roman"/>
              </a:defRPr>
            </a:lvl1pPr>
            <a:lvl2pPr indent="-228600" lvl="1" marL="914400" marR="0" rtl="0" algn="l">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24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200"/>
              </a:spcBef>
              <a:spcAft>
                <a:spcPts val="0"/>
              </a:spcAft>
              <a:buClr>
                <a:schemeClr val="dk1"/>
              </a:buClr>
              <a:buSzPts val="1000"/>
              <a:buFont typeface="Times New Roman"/>
              <a:buNone/>
              <a:defRPr b="0" i="0" sz="10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200"/>
              </a:spcBef>
              <a:spcAft>
                <a:spcPts val="0"/>
              </a:spcAft>
              <a:buClr>
                <a:schemeClr val="dk1"/>
              </a:buClr>
              <a:buSzPts val="1000"/>
              <a:buFont typeface="Times New Roman"/>
              <a:buNone/>
              <a:defRPr b="0" i="0" sz="1000"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9pPr>
          </a:lstStyle>
          <a:p/>
        </p:txBody>
      </p:sp>
      <p:sp>
        <p:nvSpPr>
          <p:cNvPr id="66" name="Google Shape;66;p11"/>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7" name="Google Shape;67;p11"/>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8" name="Shape 68"/>
        <p:cNvGrpSpPr/>
        <p:nvPr/>
      </p:nvGrpSpPr>
      <p:grpSpPr>
        <a:xfrm>
          <a:off x="0" y="0"/>
          <a:ext cx="0" cy="0"/>
          <a:chOff x="0" y="0"/>
          <a:chExt cx="0" cy="0"/>
        </a:xfrm>
      </p:grpSpPr>
      <p:sp>
        <p:nvSpPr>
          <p:cNvPr id="69" name="Google Shape;69;p12"/>
          <p:cNvSpPr txBox="1"/>
          <p:nvPr>
            <p:ph type="title"/>
          </p:nvPr>
        </p:nvSpPr>
        <p:spPr>
          <a:xfrm>
            <a:off x="630238" y="457200"/>
            <a:ext cx="2949600" cy="160020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b="0" i="0" sz="32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70" name="Google Shape;70;p12"/>
          <p:cNvSpPr/>
          <p:nvPr>
            <p:ph idx="2" type="pic"/>
          </p:nvPr>
        </p:nvSpPr>
        <p:spPr>
          <a:xfrm>
            <a:off x="3887788" y="987425"/>
            <a:ext cx="4629300" cy="48735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Times New Roman"/>
              <a:buNone/>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None/>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9pPr>
          </a:lstStyle>
          <a:p/>
        </p:txBody>
      </p:sp>
      <p:sp>
        <p:nvSpPr>
          <p:cNvPr id="71" name="Google Shape;71;p12"/>
          <p:cNvSpPr txBox="1"/>
          <p:nvPr>
            <p:ph idx="1" type="body"/>
          </p:nvPr>
        </p:nvSpPr>
        <p:spPr>
          <a:xfrm>
            <a:off x="630238" y="2057400"/>
            <a:ext cx="2949600" cy="38115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Times New Roman"/>
              <a:buNone/>
              <a:defRPr b="0" i="0" sz="1600" u="none" cap="none" strike="noStrike">
                <a:solidFill>
                  <a:schemeClr val="dk1"/>
                </a:solidFill>
                <a:latin typeface="Times New Roman"/>
                <a:ea typeface="Times New Roman"/>
                <a:cs typeface="Times New Roman"/>
                <a:sym typeface="Times New Roman"/>
              </a:defRPr>
            </a:lvl1pPr>
            <a:lvl2pPr indent="-228600" lvl="1" marL="914400" marR="0" rtl="0" algn="l">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24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200"/>
              </a:spcBef>
              <a:spcAft>
                <a:spcPts val="0"/>
              </a:spcAft>
              <a:buClr>
                <a:schemeClr val="dk1"/>
              </a:buClr>
              <a:buSzPts val="1000"/>
              <a:buFont typeface="Times New Roman"/>
              <a:buNone/>
              <a:defRPr b="0" i="0" sz="10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200"/>
              </a:spcBef>
              <a:spcAft>
                <a:spcPts val="0"/>
              </a:spcAft>
              <a:buClr>
                <a:schemeClr val="dk1"/>
              </a:buClr>
              <a:buSzPts val="1000"/>
              <a:buFont typeface="Times New Roman"/>
              <a:buNone/>
              <a:defRPr b="0" i="0" sz="1000"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9pPr>
          </a:lstStyle>
          <a:p/>
        </p:txBody>
      </p:sp>
      <p:sp>
        <p:nvSpPr>
          <p:cNvPr id="72" name="Google Shape;72;p12"/>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3" name="Google Shape;73;p12"/>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4" name="Shape 74"/>
        <p:cNvGrpSpPr/>
        <p:nvPr/>
      </p:nvGrpSpPr>
      <p:grpSpPr>
        <a:xfrm>
          <a:off x="0" y="0"/>
          <a:ext cx="0" cy="0"/>
          <a:chOff x="0" y="0"/>
          <a:chExt cx="0" cy="0"/>
        </a:xfrm>
      </p:grpSpPr>
      <p:sp>
        <p:nvSpPr>
          <p:cNvPr id="75" name="Google Shape;75;p13"/>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76" name="Google Shape;76;p13"/>
          <p:cNvSpPr txBox="1"/>
          <p:nvPr>
            <p:ph idx="1" type="body"/>
          </p:nvPr>
        </p:nvSpPr>
        <p:spPr>
          <a:xfrm rot="5400000">
            <a:off x="2324100" y="-38100"/>
            <a:ext cx="4495800" cy="85344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77" name="Google Shape;77;p13"/>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8" name="Google Shape;78;p13"/>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4"/>
          <p:cNvSpPr txBox="1"/>
          <p:nvPr>
            <p:ph type="title"/>
          </p:nvPr>
        </p:nvSpPr>
        <p:spPr>
          <a:xfrm rot="5400000">
            <a:off x="4838700" y="2476500"/>
            <a:ext cx="5867400" cy="2133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1" name="Google Shape;81;p14"/>
          <p:cNvSpPr txBox="1"/>
          <p:nvPr>
            <p:ph idx="1" type="body"/>
          </p:nvPr>
        </p:nvSpPr>
        <p:spPr>
          <a:xfrm rot="5400000">
            <a:off x="495300" y="419100"/>
            <a:ext cx="5867400" cy="62484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2" name="Google Shape;82;p14"/>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83" name="Google Shape;83;p14"/>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91" name="Shape 91"/>
        <p:cNvGrpSpPr/>
        <p:nvPr/>
      </p:nvGrpSpPr>
      <p:grpSpPr>
        <a:xfrm>
          <a:off x="0" y="0"/>
          <a:ext cx="0" cy="0"/>
          <a:chOff x="0" y="0"/>
          <a:chExt cx="0" cy="0"/>
        </a:xfrm>
      </p:grpSpPr>
      <p:sp>
        <p:nvSpPr>
          <p:cNvPr id="92" name="Google Shape;92;p16"/>
          <p:cNvSpPr txBox="1"/>
          <p:nvPr>
            <p:ph idx="11" type="ftr"/>
          </p:nvPr>
        </p:nvSpPr>
        <p:spPr>
          <a:xfrm>
            <a:off x="3028950" y="6356351"/>
            <a:ext cx="3086100" cy="365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3" name="Google Shape;93;p16"/>
          <p:cNvSpPr/>
          <p:nvPr/>
        </p:nvSpPr>
        <p:spPr>
          <a:xfrm>
            <a:off x="0" y="0"/>
            <a:ext cx="9144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p16"/>
          <p:cNvSpPr txBox="1"/>
          <p:nvPr>
            <p:ph type="title"/>
          </p:nvPr>
        </p:nvSpPr>
        <p:spPr>
          <a:xfrm>
            <a:off x="623888" y="1175659"/>
            <a:ext cx="7886700" cy="21981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lt1"/>
              </a:buClr>
              <a:buSzPts val="6000"/>
              <a:buFont typeface="Calibri"/>
              <a:buNone/>
              <a:defRPr b="1" i="0" sz="6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5" name="Google Shape;95;p16"/>
          <p:cNvSpPr txBox="1"/>
          <p:nvPr>
            <p:ph idx="1" type="body"/>
          </p:nvPr>
        </p:nvSpPr>
        <p:spPr>
          <a:xfrm>
            <a:off x="623888" y="3400747"/>
            <a:ext cx="7886700" cy="3837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pic>
        <p:nvPicPr>
          <p:cNvPr id="96" name="Google Shape;96;p16"/>
          <p:cNvPicPr preferRelativeResize="0"/>
          <p:nvPr/>
        </p:nvPicPr>
        <p:blipFill rotWithShape="1">
          <a:blip r:embed="rId2">
            <a:alphaModFix/>
          </a:blip>
          <a:srcRect b="0" l="0" r="0" t="0"/>
          <a:stretch/>
        </p:blipFill>
        <p:spPr>
          <a:xfrm>
            <a:off x="623888" y="5662674"/>
            <a:ext cx="1783070" cy="602308"/>
          </a:xfrm>
          <a:prstGeom prst="rect">
            <a:avLst/>
          </a:prstGeom>
          <a:noFill/>
          <a:ln>
            <a:noFill/>
          </a:ln>
        </p:spPr>
      </p:pic>
      <p:pic>
        <p:nvPicPr>
          <p:cNvPr id="97" name="Google Shape;97;p16"/>
          <p:cNvPicPr preferRelativeResize="0"/>
          <p:nvPr/>
        </p:nvPicPr>
        <p:blipFill rotWithShape="1">
          <a:blip r:embed="rId3">
            <a:alphaModFix/>
          </a:blip>
          <a:srcRect b="46774" l="2572" r="8711" t="0"/>
          <a:stretch/>
        </p:blipFill>
        <p:spPr>
          <a:xfrm>
            <a:off x="1031965" y="3951101"/>
            <a:ext cx="8112034" cy="2911562"/>
          </a:xfrm>
          <a:prstGeom prst="rect">
            <a:avLst/>
          </a:prstGeom>
          <a:noFill/>
          <a:ln>
            <a:noFill/>
          </a:ln>
        </p:spPr>
      </p:pic>
      <p:sp>
        <p:nvSpPr>
          <p:cNvPr id="98" name="Google Shape;98;p16"/>
          <p:cNvSpPr txBox="1"/>
          <p:nvPr>
            <p:ph idx="2" type="body"/>
          </p:nvPr>
        </p:nvSpPr>
        <p:spPr>
          <a:xfrm>
            <a:off x="623888" y="3789092"/>
            <a:ext cx="7886700" cy="648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lide">
  <p:cSld name="Agenda Slide">
    <p:spTree>
      <p:nvGrpSpPr>
        <p:cNvPr id="99" name="Shape 99"/>
        <p:cNvGrpSpPr/>
        <p:nvPr/>
      </p:nvGrpSpPr>
      <p:grpSpPr>
        <a:xfrm>
          <a:off x="0" y="0"/>
          <a:ext cx="0" cy="0"/>
          <a:chOff x="0" y="0"/>
          <a:chExt cx="0" cy="0"/>
        </a:xfrm>
      </p:grpSpPr>
      <p:sp>
        <p:nvSpPr>
          <p:cNvPr id="100" name="Google Shape;100;p1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17"/>
          <p:cNvSpPr/>
          <p:nvPr/>
        </p:nvSpPr>
        <p:spPr>
          <a:xfrm>
            <a:off x="309517" y="230147"/>
            <a:ext cx="8515200" cy="6386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17"/>
          <p:cNvSpPr txBox="1"/>
          <p:nvPr/>
        </p:nvSpPr>
        <p:spPr>
          <a:xfrm>
            <a:off x="623842" y="1453658"/>
            <a:ext cx="78867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1" i="0" lang="en-US" sz="4400" u="none" cap="none" strike="noStrike">
                <a:solidFill>
                  <a:schemeClr val="lt1"/>
                </a:solidFill>
                <a:latin typeface="Calibri"/>
                <a:ea typeface="Calibri"/>
                <a:cs typeface="Calibri"/>
                <a:sym typeface="Calibri"/>
              </a:rPr>
              <a:t>TODAY’S</a:t>
            </a:r>
            <a:r>
              <a:rPr b="1" i="0" lang="en-US" sz="4400" u="none" cap="none" strike="noStrike">
                <a:solidFill>
                  <a:schemeClr val="accent2"/>
                </a:solidFill>
                <a:latin typeface="Calibri"/>
                <a:ea typeface="Calibri"/>
                <a:cs typeface="Calibri"/>
                <a:sym typeface="Calibri"/>
              </a:rPr>
              <a:t> </a:t>
            </a:r>
            <a:r>
              <a:rPr b="1" i="0" lang="en-US" sz="4400" u="none" cap="none" strike="noStrike">
                <a:solidFill>
                  <a:schemeClr val="lt1"/>
                </a:solidFill>
                <a:latin typeface="Calibri"/>
                <a:ea typeface="Calibri"/>
                <a:cs typeface="Calibri"/>
                <a:sym typeface="Calibri"/>
              </a:rPr>
              <a:t>DISCUSSION</a:t>
            </a:r>
            <a:endParaRPr b="1" i="0" sz="4400" u="none" cap="none" strike="noStrike">
              <a:solidFill>
                <a:schemeClr val="lt1"/>
              </a:solidFill>
              <a:latin typeface="Calibri"/>
              <a:ea typeface="Calibri"/>
              <a:cs typeface="Calibri"/>
              <a:sym typeface="Calibri"/>
            </a:endParaRPr>
          </a:p>
        </p:txBody>
      </p:sp>
      <p:cxnSp>
        <p:nvCxnSpPr>
          <p:cNvPr id="103" name="Google Shape;103;p17"/>
          <p:cNvCxnSpPr/>
          <p:nvPr/>
        </p:nvCxnSpPr>
        <p:spPr>
          <a:xfrm>
            <a:off x="3302590" y="2616200"/>
            <a:ext cx="2529300" cy="0"/>
          </a:xfrm>
          <a:prstGeom prst="straightConnector1">
            <a:avLst/>
          </a:prstGeom>
          <a:noFill/>
          <a:ln cap="flat" cmpd="sng" w="57150">
            <a:solidFill>
              <a:schemeClr val="lt2"/>
            </a:solidFill>
            <a:prstDash val="solid"/>
            <a:miter lim="800000"/>
            <a:headEnd len="sm" w="sm" type="none"/>
            <a:tailEnd len="sm" w="sm" type="none"/>
          </a:ln>
        </p:spPr>
      </p:cxnSp>
      <p:sp>
        <p:nvSpPr>
          <p:cNvPr id="104" name="Google Shape;104;p17"/>
          <p:cNvSpPr txBox="1"/>
          <p:nvPr>
            <p:ph idx="1" type="body"/>
          </p:nvPr>
        </p:nvSpPr>
        <p:spPr>
          <a:xfrm>
            <a:off x="1187993" y="3223311"/>
            <a:ext cx="6758400" cy="2438100"/>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Courier New"/>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layout 1">
  <p:cSld name="Page layout 1">
    <p:spTree>
      <p:nvGrpSpPr>
        <p:cNvPr id="105" name="Shape 105"/>
        <p:cNvGrpSpPr/>
        <p:nvPr/>
      </p:nvGrpSpPr>
      <p:grpSpPr>
        <a:xfrm>
          <a:off x="0" y="0"/>
          <a:ext cx="0" cy="0"/>
          <a:chOff x="0" y="0"/>
          <a:chExt cx="0" cy="0"/>
        </a:xfrm>
      </p:grpSpPr>
      <p:sp>
        <p:nvSpPr>
          <p:cNvPr id="106" name="Google Shape;106;p18"/>
          <p:cNvSpPr txBox="1"/>
          <p:nvPr>
            <p:ph type="title"/>
          </p:nvPr>
        </p:nvSpPr>
        <p:spPr>
          <a:xfrm>
            <a:off x="720985" y="365127"/>
            <a:ext cx="7794300" cy="644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7" name="Google Shape;107;p18"/>
          <p:cNvSpPr txBox="1"/>
          <p:nvPr>
            <p:ph idx="12" type="sldNum"/>
          </p:nvPr>
        </p:nvSpPr>
        <p:spPr>
          <a:xfrm>
            <a:off x="6457950" y="6301914"/>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ph idx="1" type="body"/>
          </p:nvPr>
        </p:nvSpPr>
        <p:spPr>
          <a:xfrm>
            <a:off x="720986" y="1527243"/>
            <a:ext cx="7794300" cy="45498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1" name="Google Shape;111;p19"/>
          <p:cNvPicPr preferRelativeResize="0"/>
          <p:nvPr/>
        </p:nvPicPr>
        <p:blipFill rotWithShape="1">
          <a:blip r:embed="rId2">
            <a:alphaModFix/>
          </a:blip>
          <a:srcRect b="46774" l="2572" r="8711" t="0"/>
          <a:stretch/>
        </p:blipFill>
        <p:spPr>
          <a:xfrm>
            <a:off x="1293223" y="4040209"/>
            <a:ext cx="7850777" cy="2817791"/>
          </a:xfrm>
          <a:prstGeom prst="rect">
            <a:avLst/>
          </a:prstGeom>
          <a:noFill/>
          <a:ln>
            <a:noFill/>
          </a:ln>
        </p:spPr>
      </p:pic>
      <p:sp>
        <p:nvSpPr>
          <p:cNvPr id="112" name="Google Shape;112;p19"/>
          <p:cNvSpPr txBox="1"/>
          <p:nvPr/>
        </p:nvSpPr>
        <p:spPr>
          <a:xfrm>
            <a:off x="628650" y="2491218"/>
            <a:ext cx="7886700" cy="948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6000"/>
              <a:buFont typeface="Calibri"/>
              <a:buNone/>
            </a:pPr>
            <a:r>
              <a:rPr b="1" i="0" lang="en-US" sz="6000" u="none" cap="none" strike="noStrike">
                <a:solidFill>
                  <a:schemeClr val="lt1"/>
                </a:solidFill>
                <a:latin typeface="Calibri"/>
                <a:ea typeface="Calibri"/>
                <a:cs typeface="Calibri"/>
                <a:sym typeface="Calibri"/>
              </a:rPr>
              <a:t>Thank You!</a:t>
            </a:r>
            <a:endParaRPr b="1" i="0" sz="6000" u="none" cap="none" strike="noStrike">
              <a:solidFill>
                <a:schemeClr val="lt1"/>
              </a:solidFill>
              <a:latin typeface="Calibri"/>
              <a:ea typeface="Calibri"/>
              <a:cs typeface="Calibri"/>
              <a:sym typeface="Calibri"/>
            </a:endParaRPr>
          </a:p>
        </p:txBody>
      </p:sp>
      <p:sp>
        <p:nvSpPr>
          <p:cNvPr id="113" name="Google Shape;113;p19"/>
          <p:cNvSpPr txBox="1"/>
          <p:nvPr>
            <p:ph idx="1" type="body"/>
          </p:nvPr>
        </p:nvSpPr>
        <p:spPr>
          <a:xfrm>
            <a:off x="1358832" y="3501169"/>
            <a:ext cx="6426300" cy="267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Courier New"/>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p:cSld name="Divider Slide">
    <p:spTree>
      <p:nvGrpSpPr>
        <p:cNvPr id="114" name="Shape 114"/>
        <p:cNvGrpSpPr/>
        <p:nvPr/>
      </p:nvGrpSpPr>
      <p:grpSpPr>
        <a:xfrm>
          <a:off x="0" y="0"/>
          <a:ext cx="0" cy="0"/>
          <a:chOff x="0" y="0"/>
          <a:chExt cx="0" cy="0"/>
        </a:xfrm>
      </p:grpSpPr>
      <p:sp>
        <p:nvSpPr>
          <p:cNvPr id="115" name="Google Shape;115;p20"/>
          <p:cNvSpPr/>
          <p:nvPr/>
        </p:nvSpPr>
        <p:spPr>
          <a:xfrm>
            <a:off x="0" y="0"/>
            <a:ext cx="9144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6" name="Google Shape;116;p20"/>
          <p:cNvPicPr preferRelativeResize="0"/>
          <p:nvPr/>
        </p:nvPicPr>
        <p:blipFill rotWithShape="1">
          <a:blip r:embed="rId2">
            <a:alphaModFix/>
          </a:blip>
          <a:srcRect b="46774" l="2572" r="8711" t="0"/>
          <a:stretch/>
        </p:blipFill>
        <p:spPr>
          <a:xfrm>
            <a:off x="1293223" y="4040209"/>
            <a:ext cx="7850777" cy="2817791"/>
          </a:xfrm>
          <a:prstGeom prst="rect">
            <a:avLst/>
          </a:prstGeom>
          <a:noFill/>
          <a:ln>
            <a:noFill/>
          </a:ln>
        </p:spPr>
      </p:pic>
      <p:sp>
        <p:nvSpPr>
          <p:cNvPr id="117" name="Google Shape;117;p20"/>
          <p:cNvSpPr txBox="1"/>
          <p:nvPr>
            <p:ph type="title"/>
          </p:nvPr>
        </p:nvSpPr>
        <p:spPr>
          <a:xfrm>
            <a:off x="865230" y="3029807"/>
            <a:ext cx="7650000" cy="6447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lt1"/>
              </a:buClr>
              <a:buSzPts val="4400"/>
              <a:buFont typeface="Calibri"/>
              <a:buNone/>
              <a:defRPr b="1"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18" name="Shape 118"/>
        <p:cNvGrpSpPr/>
        <p:nvPr/>
      </p:nvGrpSpPr>
      <p:grpSpPr>
        <a:xfrm>
          <a:off x="0" y="0"/>
          <a:ext cx="0" cy="0"/>
          <a:chOff x="0" y="0"/>
          <a:chExt cx="0" cy="0"/>
        </a:xfrm>
      </p:grpSpPr>
      <p:sp>
        <p:nvSpPr>
          <p:cNvPr id="119" name="Google Shape;119;p21"/>
          <p:cNvSpPr txBox="1"/>
          <p:nvPr>
            <p:ph type="title"/>
          </p:nvPr>
        </p:nvSpPr>
        <p:spPr>
          <a:xfrm>
            <a:off x="720985" y="365126"/>
            <a:ext cx="7795500" cy="6456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0" name="Google Shape;120;p21"/>
          <p:cNvSpPr txBox="1"/>
          <p:nvPr>
            <p:ph idx="1" type="body"/>
          </p:nvPr>
        </p:nvSpPr>
        <p:spPr>
          <a:xfrm>
            <a:off x="720986" y="1527243"/>
            <a:ext cx="3777300" cy="44454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21"/>
          <p:cNvSpPr txBox="1"/>
          <p:nvPr>
            <p:ph idx="2" type="body"/>
          </p:nvPr>
        </p:nvSpPr>
        <p:spPr>
          <a:xfrm>
            <a:off x="4629150" y="1527243"/>
            <a:ext cx="3887400" cy="45135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p21"/>
          <p:cNvSpPr txBox="1"/>
          <p:nvPr>
            <p:ph idx="12" type="sldNum"/>
          </p:nvPr>
        </p:nvSpPr>
        <p:spPr>
          <a:xfrm>
            <a:off x="6457950" y="6301914"/>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19" name="Shape 19"/>
        <p:cNvGrpSpPr/>
        <p:nvPr/>
      </p:nvGrpSpPr>
      <p:grpSpPr>
        <a:xfrm>
          <a:off x="0" y="0"/>
          <a:ext cx="0" cy="0"/>
          <a:chOff x="0" y="0"/>
          <a:chExt cx="0" cy="0"/>
        </a:xfrm>
      </p:grpSpPr>
      <p:sp>
        <p:nvSpPr>
          <p:cNvPr id="20" name="Google Shape;20;p3"/>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1" name="Google Shape;21;p3"/>
          <p:cNvSpPr txBox="1"/>
          <p:nvPr>
            <p:ph idx="1" type="body"/>
          </p:nvPr>
        </p:nvSpPr>
        <p:spPr>
          <a:xfrm>
            <a:off x="3048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2" name="Google Shape;22;p3"/>
          <p:cNvSpPr/>
          <p:nvPr>
            <p:ph idx="2" type="clipArt"/>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3" name="Google Shape;23;p3"/>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4" name="Google Shape;24;p3"/>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Layout 3">
  <p:cSld name="Page Layout 3">
    <p:spTree>
      <p:nvGrpSpPr>
        <p:cNvPr id="123" name="Shape 123"/>
        <p:cNvGrpSpPr/>
        <p:nvPr/>
      </p:nvGrpSpPr>
      <p:grpSpPr>
        <a:xfrm>
          <a:off x="0" y="0"/>
          <a:ext cx="0" cy="0"/>
          <a:chOff x="0" y="0"/>
          <a:chExt cx="0" cy="0"/>
        </a:xfrm>
      </p:grpSpPr>
      <p:sp>
        <p:nvSpPr>
          <p:cNvPr id="124" name="Google Shape;124;p22"/>
          <p:cNvSpPr txBox="1"/>
          <p:nvPr>
            <p:ph idx="1" type="body"/>
          </p:nvPr>
        </p:nvSpPr>
        <p:spPr>
          <a:xfrm>
            <a:off x="3887391" y="1527243"/>
            <a:ext cx="4629300" cy="43338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5" name="Google Shape;125;p22"/>
          <p:cNvSpPr txBox="1"/>
          <p:nvPr>
            <p:ph idx="12" type="sldNum"/>
          </p:nvPr>
        </p:nvSpPr>
        <p:spPr>
          <a:xfrm>
            <a:off x="6457950" y="6301914"/>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22"/>
          <p:cNvSpPr txBox="1"/>
          <p:nvPr>
            <p:ph idx="2" type="body"/>
          </p:nvPr>
        </p:nvSpPr>
        <p:spPr>
          <a:xfrm>
            <a:off x="720985" y="1527243"/>
            <a:ext cx="2948100" cy="4333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Courier New"/>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27" name="Google Shape;127;p22"/>
          <p:cNvSpPr txBox="1"/>
          <p:nvPr>
            <p:ph type="title"/>
          </p:nvPr>
        </p:nvSpPr>
        <p:spPr>
          <a:xfrm>
            <a:off x="720985" y="365127"/>
            <a:ext cx="7794300" cy="644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28" name="Shape 128"/>
        <p:cNvGrpSpPr/>
        <p:nvPr/>
      </p:nvGrpSpPr>
      <p:grpSpPr>
        <a:xfrm>
          <a:off x="0" y="0"/>
          <a:ext cx="0" cy="0"/>
          <a:chOff x="0" y="0"/>
          <a:chExt cx="0" cy="0"/>
        </a:xfrm>
      </p:grpSpPr>
      <p:sp>
        <p:nvSpPr>
          <p:cNvPr id="129" name="Google Shape;129;p23"/>
          <p:cNvSpPr/>
          <p:nvPr>
            <p:ph idx="2" type="pic"/>
          </p:nvPr>
        </p:nvSpPr>
        <p:spPr>
          <a:xfrm>
            <a:off x="3887391" y="1527243"/>
            <a:ext cx="4629300" cy="43338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Courier New"/>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0" name="Google Shape;130;p23"/>
          <p:cNvSpPr txBox="1"/>
          <p:nvPr>
            <p:ph idx="1" type="body"/>
          </p:nvPr>
        </p:nvSpPr>
        <p:spPr>
          <a:xfrm>
            <a:off x="720985" y="1527243"/>
            <a:ext cx="2858100" cy="4341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Courier New"/>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31" name="Google Shape;131;p23"/>
          <p:cNvSpPr txBox="1"/>
          <p:nvPr>
            <p:ph idx="12" type="sldNum"/>
          </p:nvPr>
        </p:nvSpPr>
        <p:spPr>
          <a:xfrm>
            <a:off x="6457950" y="6301914"/>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23"/>
          <p:cNvSpPr txBox="1"/>
          <p:nvPr>
            <p:ph type="title"/>
          </p:nvPr>
        </p:nvSpPr>
        <p:spPr>
          <a:xfrm>
            <a:off x="720985" y="365127"/>
            <a:ext cx="7794300" cy="644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and picture">
  <p:cSld name="Two Content and picture">
    <p:spTree>
      <p:nvGrpSpPr>
        <p:cNvPr id="133" name="Shape 133"/>
        <p:cNvGrpSpPr/>
        <p:nvPr/>
      </p:nvGrpSpPr>
      <p:grpSpPr>
        <a:xfrm>
          <a:off x="0" y="0"/>
          <a:ext cx="0" cy="0"/>
          <a:chOff x="0" y="0"/>
          <a:chExt cx="0" cy="0"/>
        </a:xfrm>
      </p:grpSpPr>
      <p:sp>
        <p:nvSpPr>
          <p:cNvPr id="134" name="Google Shape;134;p24"/>
          <p:cNvSpPr txBox="1"/>
          <p:nvPr>
            <p:ph type="title"/>
          </p:nvPr>
        </p:nvSpPr>
        <p:spPr>
          <a:xfrm>
            <a:off x="720985" y="365127"/>
            <a:ext cx="7794300" cy="644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5" name="Google Shape;135;p24"/>
          <p:cNvSpPr txBox="1"/>
          <p:nvPr>
            <p:ph idx="1" type="body"/>
          </p:nvPr>
        </p:nvSpPr>
        <p:spPr>
          <a:xfrm>
            <a:off x="720986" y="1537439"/>
            <a:ext cx="3793800" cy="22854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 name="Google Shape;136;p24"/>
          <p:cNvSpPr txBox="1"/>
          <p:nvPr>
            <p:ph idx="12" type="sldNum"/>
          </p:nvPr>
        </p:nvSpPr>
        <p:spPr>
          <a:xfrm>
            <a:off x="6457950" y="6301914"/>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24"/>
          <p:cNvSpPr txBox="1"/>
          <p:nvPr>
            <p:ph idx="2" type="body"/>
          </p:nvPr>
        </p:nvSpPr>
        <p:spPr>
          <a:xfrm>
            <a:off x="4682576" y="1537439"/>
            <a:ext cx="3793800" cy="22854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 name="Google Shape;138;p24"/>
          <p:cNvSpPr/>
          <p:nvPr>
            <p:ph idx="3" type="pic"/>
          </p:nvPr>
        </p:nvSpPr>
        <p:spPr>
          <a:xfrm>
            <a:off x="720985" y="3920247"/>
            <a:ext cx="7795500" cy="1940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Courier New"/>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wo Content picture">
  <p:cSld name="2_Two Content picture">
    <p:spTree>
      <p:nvGrpSpPr>
        <p:cNvPr id="139" name="Shape 139"/>
        <p:cNvGrpSpPr/>
        <p:nvPr/>
      </p:nvGrpSpPr>
      <p:grpSpPr>
        <a:xfrm>
          <a:off x="0" y="0"/>
          <a:ext cx="0" cy="0"/>
          <a:chOff x="0" y="0"/>
          <a:chExt cx="0" cy="0"/>
        </a:xfrm>
      </p:grpSpPr>
      <p:sp>
        <p:nvSpPr>
          <p:cNvPr id="140" name="Google Shape;140;p25"/>
          <p:cNvSpPr txBox="1"/>
          <p:nvPr>
            <p:ph type="title"/>
          </p:nvPr>
        </p:nvSpPr>
        <p:spPr>
          <a:xfrm>
            <a:off x="720985" y="365127"/>
            <a:ext cx="7794300" cy="644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1" name="Google Shape;141;p25"/>
          <p:cNvSpPr txBox="1"/>
          <p:nvPr>
            <p:ph idx="1" type="body"/>
          </p:nvPr>
        </p:nvSpPr>
        <p:spPr>
          <a:xfrm>
            <a:off x="730714" y="3618690"/>
            <a:ext cx="3793800" cy="22956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25"/>
          <p:cNvSpPr txBox="1"/>
          <p:nvPr>
            <p:ph idx="12" type="sldNum"/>
          </p:nvPr>
        </p:nvSpPr>
        <p:spPr>
          <a:xfrm>
            <a:off x="6457950" y="6301914"/>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25"/>
          <p:cNvSpPr txBox="1"/>
          <p:nvPr>
            <p:ph idx="2" type="body"/>
          </p:nvPr>
        </p:nvSpPr>
        <p:spPr>
          <a:xfrm>
            <a:off x="4692304" y="3618690"/>
            <a:ext cx="3793800" cy="22956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p25"/>
          <p:cNvSpPr/>
          <p:nvPr>
            <p:ph idx="3" type="pic"/>
          </p:nvPr>
        </p:nvSpPr>
        <p:spPr>
          <a:xfrm>
            <a:off x="720984" y="1537438"/>
            <a:ext cx="7795500" cy="1940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Courier New"/>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145" name="Shape 145"/>
        <p:cNvGrpSpPr/>
        <p:nvPr/>
      </p:nvGrpSpPr>
      <p:grpSpPr>
        <a:xfrm>
          <a:off x="0" y="0"/>
          <a:ext cx="0" cy="0"/>
          <a:chOff x="0" y="0"/>
          <a:chExt cx="0" cy="0"/>
        </a:xfrm>
      </p:grpSpPr>
      <p:sp>
        <p:nvSpPr>
          <p:cNvPr id="146" name="Google Shape;146;p26"/>
          <p:cNvSpPr txBox="1"/>
          <p:nvPr>
            <p:ph type="title"/>
          </p:nvPr>
        </p:nvSpPr>
        <p:spPr>
          <a:xfrm>
            <a:off x="720985" y="365127"/>
            <a:ext cx="7794300" cy="644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7" name="Google Shape;147;p26"/>
          <p:cNvSpPr txBox="1"/>
          <p:nvPr>
            <p:ph idx="1" type="body"/>
          </p:nvPr>
        </p:nvSpPr>
        <p:spPr>
          <a:xfrm>
            <a:off x="730714" y="3628886"/>
            <a:ext cx="3793800" cy="22854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26"/>
          <p:cNvSpPr txBox="1"/>
          <p:nvPr>
            <p:ph idx="12" type="sldNum"/>
          </p:nvPr>
        </p:nvSpPr>
        <p:spPr>
          <a:xfrm>
            <a:off x="6457950" y="6301914"/>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9" name="Google Shape;149;p26"/>
          <p:cNvSpPr txBox="1"/>
          <p:nvPr>
            <p:ph idx="2" type="body"/>
          </p:nvPr>
        </p:nvSpPr>
        <p:spPr>
          <a:xfrm>
            <a:off x="4692304" y="3628886"/>
            <a:ext cx="3793800" cy="22854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p26"/>
          <p:cNvSpPr txBox="1"/>
          <p:nvPr>
            <p:ph idx="3" type="body"/>
          </p:nvPr>
        </p:nvSpPr>
        <p:spPr>
          <a:xfrm>
            <a:off x="720986" y="1537438"/>
            <a:ext cx="3793800" cy="19743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 name="Google Shape;151;p26"/>
          <p:cNvSpPr txBox="1"/>
          <p:nvPr>
            <p:ph idx="4" type="body"/>
          </p:nvPr>
        </p:nvSpPr>
        <p:spPr>
          <a:xfrm>
            <a:off x="4682576" y="1537438"/>
            <a:ext cx="3793800" cy="19743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7" name="Google Shape;27;p4"/>
          <p:cNvSpPr txBox="1"/>
          <p:nvPr>
            <p:ph idx="1" type="body"/>
          </p:nvPr>
        </p:nvSpPr>
        <p:spPr>
          <a:xfrm>
            <a:off x="304800" y="1981200"/>
            <a:ext cx="85344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8" name="Google Shape;28;p4"/>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9" name="Google Shape;29;p4"/>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30" name="Shape 30"/>
        <p:cNvGrpSpPr/>
        <p:nvPr/>
      </p:nvGrpSpPr>
      <p:grpSpPr>
        <a:xfrm>
          <a:off x="0" y="0"/>
          <a:ext cx="0" cy="0"/>
          <a:chOff x="0" y="0"/>
          <a:chExt cx="0" cy="0"/>
        </a:xfrm>
      </p:grpSpPr>
      <p:sp>
        <p:nvSpPr>
          <p:cNvPr id="31" name="Google Shape;31;p5"/>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2" name="Google Shape;32;p5"/>
          <p:cNvSpPr txBox="1"/>
          <p:nvPr>
            <p:ph idx="1" type="body"/>
          </p:nvPr>
        </p:nvSpPr>
        <p:spPr>
          <a:xfrm>
            <a:off x="3048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3" name="Google Shape;33;p5"/>
          <p:cNvSpPr txBox="1"/>
          <p:nvPr>
            <p:ph idx="2" type="body"/>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4" name="Google Shape;34;p5"/>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 name="Google Shape;35;p5"/>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623888" y="1709738"/>
            <a:ext cx="7886700" cy="285270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b="0" i="0" sz="60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38" name="Google Shape;38;p6"/>
          <p:cNvSpPr txBox="1"/>
          <p:nvPr>
            <p:ph idx="1" type="body"/>
          </p:nvPr>
        </p:nvSpPr>
        <p:spPr>
          <a:xfrm>
            <a:off x="623888" y="4589463"/>
            <a:ext cx="7886700" cy="15003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228600" lvl="0" marL="457200" marR="0" rtl="0" algn="l">
              <a:spcBef>
                <a:spcPts val="48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dk1"/>
              </a:buClr>
              <a:buSzPts val="18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dk1"/>
              </a:buClr>
              <a:buSzPts val="1600"/>
              <a:buFont typeface="Times New Roman"/>
              <a:buNone/>
              <a:defRPr b="0" i="0" sz="16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dk1"/>
              </a:buClr>
              <a:buSzPts val="1600"/>
              <a:buFont typeface="Times New Roman"/>
              <a:buNone/>
              <a:defRPr b="0" i="0" sz="1600"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9pPr>
          </a:lstStyle>
          <a:p/>
        </p:txBody>
      </p:sp>
      <p:sp>
        <p:nvSpPr>
          <p:cNvPr id="39" name="Google Shape;39;p6"/>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 name="Google Shape;40;p6"/>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1" name="Shape 41"/>
        <p:cNvGrpSpPr/>
        <p:nvPr/>
      </p:nvGrpSpPr>
      <p:grpSpPr>
        <a:xfrm>
          <a:off x="0" y="0"/>
          <a:ext cx="0" cy="0"/>
          <a:chOff x="0" y="0"/>
          <a:chExt cx="0" cy="0"/>
        </a:xfrm>
      </p:grpSpPr>
      <p:sp>
        <p:nvSpPr>
          <p:cNvPr id="42" name="Google Shape;42;p7"/>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3" name="Google Shape;43;p7"/>
          <p:cNvSpPr txBox="1"/>
          <p:nvPr>
            <p:ph idx="1" type="body"/>
          </p:nvPr>
        </p:nvSpPr>
        <p:spPr>
          <a:xfrm>
            <a:off x="3048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4" name="Google Shape;44;p7"/>
          <p:cNvSpPr txBox="1"/>
          <p:nvPr>
            <p:ph idx="2" type="body"/>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5" name="Google Shape;45;p7"/>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6" name="Google Shape;46;p7"/>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8"/>
          <p:cNvSpPr txBox="1"/>
          <p:nvPr>
            <p:ph type="title"/>
          </p:nvPr>
        </p:nvSpPr>
        <p:spPr>
          <a:xfrm>
            <a:off x="630238" y="365125"/>
            <a:ext cx="7886700" cy="13257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49" name="Google Shape;49;p8"/>
          <p:cNvSpPr txBox="1"/>
          <p:nvPr>
            <p:ph idx="1" type="body"/>
          </p:nvPr>
        </p:nvSpPr>
        <p:spPr>
          <a:xfrm>
            <a:off x="630238" y="1681163"/>
            <a:ext cx="3868800" cy="823800"/>
          </a:xfrm>
          <a:prstGeom prst="rect">
            <a:avLst/>
          </a:prstGeom>
          <a:noFill/>
          <a:ln cap="flat" cmpd="sng" w="9525">
            <a:solidFill>
              <a:schemeClr val="dk1"/>
            </a:solidFill>
            <a:prstDash val="solid"/>
            <a:miter lim="800000"/>
            <a:headEnd len="sm" w="sm" type="none"/>
            <a:tailEnd len="sm" w="sm" type="none"/>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Times New Roman"/>
              <a:buNone/>
              <a:defRPr b="1" i="0" sz="2400" u="none" cap="none" strike="noStrike">
                <a:solidFill>
                  <a:schemeClr val="dk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dk1"/>
              </a:buClr>
              <a:buSzPts val="2000"/>
              <a:buFont typeface="Times New Roman"/>
              <a:buNone/>
              <a:defRPr b="1" i="0" sz="20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dk1"/>
              </a:buClr>
              <a:buSzPts val="1800"/>
              <a:buFont typeface="Times New Roman"/>
              <a:buNone/>
              <a:defRPr b="1" i="0" sz="18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50" name="Google Shape;50;p8"/>
          <p:cNvSpPr txBox="1"/>
          <p:nvPr>
            <p:ph idx="2" type="body"/>
          </p:nvPr>
        </p:nvSpPr>
        <p:spPr>
          <a:xfrm>
            <a:off x="630238" y="2505075"/>
            <a:ext cx="3868800" cy="36846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1" name="Google Shape;51;p8"/>
          <p:cNvSpPr txBox="1"/>
          <p:nvPr>
            <p:ph idx="3" type="body"/>
          </p:nvPr>
        </p:nvSpPr>
        <p:spPr>
          <a:xfrm>
            <a:off x="4629150" y="1681163"/>
            <a:ext cx="3887700" cy="823800"/>
          </a:xfrm>
          <a:prstGeom prst="rect">
            <a:avLst/>
          </a:prstGeom>
          <a:noFill/>
          <a:ln cap="flat" cmpd="sng" w="9525">
            <a:solidFill>
              <a:schemeClr val="dk1"/>
            </a:solidFill>
            <a:prstDash val="solid"/>
            <a:miter lim="800000"/>
            <a:headEnd len="sm" w="sm" type="none"/>
            <a:tailEnd len="sm" w="sm" type="none"/>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Times New Roman"/>
              <a:buNone/>
              <a:defRPr b="1" i="0" sz="2400" u="none" cap="none" strike="noStrike">
                <a:solidFill>
                  <a:schemeClr val="dk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dk1"/>
              </a:buClr>
              <a:buSzPts val="2000"/>
              <a:buFont typeface="Times New Roman"/>
              <a:buNone/>
              <a:defRPr b="1" i="0" sz="20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dk1"/>
              </a:buClr>
              <a:buSzPts val="1800"/>
              <a:buFont typeface="Times New Roman"/>
              <a:buNone/>
              <a:defRPr b="1" i="0" sz="18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imes New Roman"/>
                <a:ea typeface="Times New Roman"/>
                <a:cs typeface="Times New Roman"/>
                <a:sym typeface="Times New Roman"/>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imes New Roman"/>
                <a:ea typeface="Times New Roman"/>
                <a:cs typeface="Times New Roman"/>
                <a:sym typeface="Times New Roman"/>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imes New Roman"/>
                <a:ea typeface="Times New Roman"/>
                <a:cs typeface="Times New Roman"/>
                <a:sym typeface="Times New Roman"/>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52" name="Google Shape;52;p8"/>
          <p:cNvSpPr txBox="1"/>
          <p:nvPr>
            <p:ph idx="4" type="body"/>
          </p:nvPr>
        </p:nvSpPr>
        <p:spPr>
          <a:xfrm>
            <a:off x="4629150" y="2505075"/>
            <a:ext cx="3887700" cy="36846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3" name="Google Shape;53;p8"/>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4" name="Google Shape;54;p8"/>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9"/>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57" name="Google Shape;57;p9"/>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8" name="Google Shape;58;p9"/>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0"/>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1" name="Google Shape;61;p10"/>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304800" y="1981200"/>
            <a:ext cx="85344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2" name="Google Shape;12;p1"/>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
          <p:cNvSpPr/>
          <p:nvPr/>
        </p:nvSpPr>
        <p:spPr>
          <a:xfrm>
            <a:off x="-6325" y="0"/>
            <a:ext cx="243000" cy="6858000"/>
          </a:xfrm>
          <a:prstGeom prst="rect">
            <a:avLst/>
          </a:prstGeom>
          <a:gradFill>
            <a:gsLst>
              <a:gs pos="0">
                <a:srgbClr val="DB0000"/>
              </a:gs>
              <a:gs pos="100000">
                <a:srgbClr val="54030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Google Shape;85;p15"/>
          <p:cNvSpPr txBox="1"/>
          <p:nvPr>
            <p:ph idx="1" type="body"/>
          </p:nvPr>
        </p:nvSpPr>
        <p:spPr>
          <a:xfrm>
            <a:off x="865230" y="1550817"/>
            <a:ext cx="7650000" cy="44706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Courier New"/>
              <a:buChar char="o"/>
              <a:defRPr b="0" i="0" sz="14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5"/>
          <p:cNvSpPr txBox="1"/>
          <p:nvPr>
            <p:ph idx="12" type="sldNum"/>
          </p:nvPr>
        </p:nvSpPr>
        <p:spPr>
          <a:xfrm>
            <a:off x="6457950" y="6301914"/>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5"/>
          <p:cNvSpPr txBox="1"/>
          <p:nvPr/>
        </p:nvSpPr>
        <p:spPr>
          <a:xfrm>
            <a:off x="2733675" y="6333598"/>
            <a:ext cx="3676800" cy="301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7F7F7F"/>
                </a:solidFill>
                <a:latin typeface="Calibri"/>
                <a:ea typeface="Calibri"/>
                <a:cs typeface="Calibri"/>
                <a:sym typeface="Calibri"/>
              </a:rPr>
              <a:t>Rural Sourcing, Inc. Confidential &amp; Proprietary. Copyright ©. All rights reserved. </a:t>
            </a:r>
            <a:endParaRPr b="0" i="0" sz="700" u="none" cap="none" strike="noStrike">
              <a:solidFill>
                <a:srgbClr val="7F7F7F"/>
              </a:solidFill>
              <a:latin typeface="Calibri"/>
              <a:ea typeface="Calibri"/>
              <a:cs typeface="Calibri"/>
              <a:sym typeface="Calibri"/>
            </a:endParaRPr>
          </a:p>
        </p:txBody>
      </p:sp>
      <p:pic>
        <p:nvPicPr>
          <p:cNvPr id="88" name="Google Shape;88;p15"/>
          <p:cNvPicPr preferRelativeResize="0"/>
          <p:nvPr/>
        </p:nvPicPr>
        <p:blipFill rotWithShape="1">
          <a:blip r:embed="rId1">
            <a:alphaModFix/>
          </a:blip>
          <a:srcRect b="0" l="0" r="0" t="0"/>
          <a:stretch/>
        </p:blipFill>
        <p:spPr>
          <a:xfrm>
            <a:off x="628650" y="6256230"/>
            <a:ext cx="1351400" cy="456493"/>
          </a:xfrm>
          <a:prstGeom prst="rect">
            <a:avLst/>
          </a:prstGeom>
          <a:noFill/>
          <a:ln>
            <a:noFill/>
          </a:ln>
        </p:spPr>
      </p:pic>
      <p:sp>
        <p:nvSpPr>
          <p:cNvPr id="89" name="Google Shape;89;p15"/>
          <p:cNvSpPr/>
          <p:nvPr/>
        </p:nvSpPr>
        <p:spPr>
          <a:xfrm>
            <a:off x="0" y="0"/>
            <a:ext cx="9144000" cy="1098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15"/>
          <p:cNvSpPr txBox="1"/>
          <p:nvPr>
            <p:ph type="title"/>
          </p:nvPr>
        </p:nvSpPr>
        <p:spPr>
          <a:xfrm>
            <a:off x="865230" y="365127"/>
            <a:ext cx="7650000" cy="644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0.png"/><Relationship Id="rId12" Type="http://schemas.openxmlformats.org/officeDocument/2006/relationships/image" Target="../media/image12.gif"/><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6.jp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0.png"/><Relationship Id="rId13" Type="http://schemas.openxmlformats.org/officeDocument/2006/relationships/image" Target="../media/image15.png"/><Relationship Id="rId12"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6.jpg"/></Relationships>
</file>

<file path=ppt/slides/_rels/slide5.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6.jp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idx="4294967295"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58" name="Google Shape;158;p27"/>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lt1"/>
                </a:solidFill>
                <a:latin typeface="Times New Roman"/>
                <a:ea typeface="Times New Roman"/>
                <a:cs typeface="Times New Roman"/>
                <a:sym typeface="Times New Roman"/>
              </a:rPr>
              <a:t>Machine Learning:</a:t>
            </a:r>
            <a:br>
              <a:rPr b="0" i="0" lang="en-US" sz="4400" u="none" cap="none" strike="noStrike">
                <a:solidFill>
                  <a:schemeClr val="lt1"/>
                </a:solidFill>
                <a:latin typeface="Times New Roman"/>
                <a:ea typeface="Times New Roman"/>
                <a:cs typeface="Times New Roman"/>
                <a:sym typeface="Times New Roman"/>
              </a:rPr>
            </a:br>
            <a:r>
              <a:rPr b="0" i="0" lang="en-US" sz="4400" u="none" cap="none" strike="noStrike">
                <a:solidFill>
                  <a:schemeClr val="lt1"/>
                </a:solidFill>
                <a:latin typeface="Times New Roman"/>
                <a:ea typeface="Times New Roman"/>
                <a:cs typeface="Times New Roman"/>
                <a:sym typeface="Times New Roman"/>
              </a:rPr>
              <a:t>Genetic Algorithms</a:t>
            </a:r>
            <a:endParaRPr/>
          </a:p>
        </p:txBody>
      </p:sp>
      <p:sp>
        <p:nvSpPr>
          <p:cNvPr id="159" name="Google Shape;159;p2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200"/>
              <a:buFont typeface="Times New Roman"/>
              <a:buNone/>
            </a:pPr>
            <a:r>
              <a:rPr b="0" i="0" lang="en-US" sz="3200" u="none" cap="none" strike="noStrike">
                <a:solidFill>
                  <a:schemeClr val="lt1"/>
                </a:solidFill>
                <a:latin typeface="Times New Roman"/>
                <a:ea typeface="Times New Roman"/>
                <a:cs typeface="Times New Roman"/>
                <a:sym typeface="Times New Roman"/>
              </a:rPr>
              <a:t>Michael Lensi</a:t>
            </a:r>
            <a:endParaRPr/>
          </a:p>
          <a:p>
            <a:pPr indent="0" lvl="0" marL="0" marR="0" rtl="0" algn="ctr">
              <a:spcBef>
                <a:spcPts val="640"/>
              </a:spcBef>
              <a:spcAft>
                <a:spcPts val="0"/>
              </a:spcAft>
              <a:buClr>
                <a:schemeClr val="lt1"/>
              </a:buClr>
              <a:buSzPts val="3200"/>
              <a:buFont typeface="Times New Roman"/>
              <a:buNone/>
            </a:pPr>
            <a:r>
              <a:rPr b="0" i="0" lang="en-US" sz="3200" u="none" cap="none" strike="noStrike">
                <a:solidFill>
                  <a:schemeClr val="lt1"/>
                </a:solidFill>
                <a:latin typeface="Times New Roman"/>
                <a:ea typeface="Times New Roman"/>
                <a:cs typeface="Times New Roman"/>
                <a:sym typeface="Times New Roman"/>
              </a:rPr>
              <a:t>Albuquerque, NM</a:t>
            </a:r>
            <a:endParaRPr/>
          </a:p>
          <a:p>
            <a:pPr indent="0" lvl="0" marL="0" marR="0" rtl="0" algn="ctr">
              <a:spcBef>
                <a:spcPts val="640"/>
              </a:spcBef>
              <a:spcAft>
                <a:spcPts val="0"/>
              </a:spcAft>
              <a:buClr>
                <a:schemeClr val="lt1"/>
              </a:buClr>
              <a:buSzPts val="3200"/>
              <a:buFont typeface="Times New Roman"/>
              <a:buNone/>
            </a:pPr>
            <a:r>
              <a:rPr b="0" i="0" lang="en-US" sz="3200" u="none" cap="none" strike="noStrike">
                <a:solidFill>
                  <a:schemeClr val="lt1"/>
                </a:solidFill>
                <a:latin typeface="Times New Roman"/>
                <a:ea typeface="Times New Roman"/>
                <a:cs typeface="Times New Roman"/>
                <a:sym typeface="Times New Roman"/>
              </a:rPr>
              <a:t>2017</a:t>
            </a:r>
            <a:endParaRPr b="0" i="0" sz="32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36"/>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405" name="Google Shape;405;p36"/>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406" name="Google Shape;406;p36"/>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What is a GA?</a:t>
            </a:r>
            <a:endParaRPr/>
          </a:p>
        </p:txBody>
      </p:sp>
      <p:sp>
        <p:nvSpPr>
          <p:cNvPr id="407" name="Google Shape;407;p36"/>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A GA is an:</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adaptive</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global</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stochastic</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optimizer</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Used on any problem for which the following can be defined:</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fitness function</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digital solution space</a:t>
            </a:r>
            <a:endParaRPr/>
          </a:p>
        </p:txBody>
      </p:sp>
      <p:sp>
        <p:nvSpPr>
          <p:cNvPr id="408" name="Google Shape;408;p36"/>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09" name="Google Shape;409;p36"/>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Introduction</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  Optimization  |  </a:t>
            </a:r>
            <a:r>
              <a:rPr lang="en-US" sz="2400">
                <a:solidFill>
                  <a:schemeClr val="dk1"/>
                </a:solidFill>
                <a:latin typeface="Times New Roman"/>
                <a:ea typeface="Times New Roman"/>
                <a:cs typeface="Times New Roman"/>
                <a:sym typeface="Times New Roman"/>
              </a:rPr>
              <a:t>How are they used?</a:t>
            </a:r>
            <a:r>
              <a:rPr lang="en-US" sz="2400">
                <a:solidFill>
                  <a:schemeClr val="hlink"/>
                </a:solidFill>
                <a:latin typeface="Times New Roman"/>
                <a:ea typeface="Times New Roman"/>
                <a:cs typeface="Times New Roman"/>
                <a:sym typeface="Times New Roman"/>
              </a:rPr>
              <a:t>  |  Brief Example</a:t>
            </a:r>
            <a:endParaRPr/>
          </a:p>
        </p:txBody>
      </p:sp>
      <p:grpSp>
        <p:nvGrpSpPr>
          <p:cNvPr id="410" name="Google Shape;410;p36"/>
          <p:cNvGrpSpPr/>
          <p:nvPr/>
        </p:nvGrpSpPr>
        <p:grpSpPr>
          <a:xfrm>
            <a:off x="4724400" y="2514600"/>
            <a:ext cx="3962400" cy="3276600"/>
            <a:chOff x="2976" y="1536"/>
            <a:chExt cx="2496" cy="2064"/>
          </a:xfrm>
        </p:grpSpPr>
        <p:sp>
          <p:nvSpPr>
            <p:cNvPr id="411" name="Google Shape;411;p36"/>
            <p:cNvSpPr/>
            <p:nvPr/>
          </p:nvSpPr>
          <p:spPr>
            <a:xfrm>
              <a:off x="3456" y="1584"/>
              <a:ext cx="1680" cy="864"/>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a process:</a:t>
              </a:r>
              <a:endParaRPr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-function</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-simulation</a:t>
              </a:r>
              <a:endParaRPr/>
            </a:p>
          </p:txBody>
        </p:sp>
        <p:sp>
          <p:nvSpPr>
            <p:cNvPr id="412" name="Google Shape;412;p36"/>
            <p:cNvSpPr/>
            <p:nvPr/>
          </p:nvSpPr>
          <p:spPr>
            <a:xfrm>
              <a:off x="3696" y="2832"/>
              <a:ext cx="1200" cy="76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fitness</a:t>
              </a:r>
              <a:endParaRPr/>
            </a:p>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function</a:t>
              </a:r>
              <a:endParaRPr sz="2400">
                <a:solidFill>
                  <a:schemeClr val="dk1"/>
                </a:solidFill>
                <a:latin typeface="Times New Roman"/>
                <a:ea typeface="Times New Roman"/>
                <a:cs typeface="Times New Roman"/>
                <a:sym typeface="Times New Roman"/>
              </a:endParaRPr>
            </a:p>
          </p:txBody>
        </p:sp>
        <p:cxnSp>
          <p:nvCxnSpPr>
            <p:cNvPr id="413" name="Google Shape;413;p36"/>
            <p:cNvCxnSpPr/>
            <p:nvPr/>
          </p:nvCxnSpPr>
          <p:spPr>
            <a:xfrm>
              <a:off x="2976" y="1728"/>
              <a:ext cx="480" cy="0"/>
            </a:xfrm>
            <a:prstGeom prst="straightConnector1">
              <a:avLst/>
            </a:prstGeom>
            <a:noFill/>
            <a:ln cap="flat" cmpd="sng" w="12700">
              <a:solidFill>
                <a:schemeClr val="dk1"/>
              </a:solidFill>
              <a:prstDash val="solid"/>
              <a:round/>
              <a:headEnd len="med" w="med" type="none"/>
              <a:tailEnd len="med" w="med" type="triangle"/>
            </a:ln>
          </p:spPr>
        </p:cxnSp>
        <p:cxnSp>
          <p:nvCxnSpPr>
            <p:cNvPr id="414" name="Google Shape;414;p36"/>
            <p:cNvCxnSpPr/>
            <p:nvPr/>
          </p:nvCxnSpPr>
          <p:spPr>
            <a:xfrm>
              <a:off x="2976" y="1968"/>
              <a:ext cx="480" cy="0"/>
            </a:xfrm>
            <a:prstGeom prst="straightConnector1">
              <a:avLst/>
            </a:prstGeom>
            <a:noFill/>
            <a:ln cap="flat" cmpd="sng" w="12700">
              <a:solidFill>
                <a:schemeClr val="dk1"/>
              </a:solidFill>
              <a:prstDash val="solid"/>
              <a:round/>
              <a:headEnd len="med" w="med" type="none"/>
              <a:tailEnd len="med" w="med" type="triangle"/>
            </a:ln>
          </p:spPr>
        </p:cxnSp>
        <p:cxnSp>
          <p:nvCxnSpPr>
            <p:cNvPr id="415" name="Google Shape;415;p36"/>
            <p:cNvCxnSpPr/>
            <p:nvPr/>
          </p:nvCxnSpPr>
          <p:spPr>
            <a:xfrm>
              <a:off x="2976" y="2208"/>
              <a:ext cx="480" cy="0"/>
            </a:xfrm>
            <a:prstGeom prst="straightConnector1">
              <a:avLst/>
            </a:prstGeom>
            <a:noFill/>
            <a:ln cap="flat" cmpd="sng" w="12700">
              <a:solidFill>
                <a:schemeClr val="dk1"/>
              </a:solidFill>
              <a:prstDash val="solid"/>
              <a:round/>
              <a:headEnd len="med" w="med" type="none"/>
              <a:tailEnd len="med" w="med" type="triangle"/>
            </a:ln>
          </p:spPr>
        </p:cxnSp>
        <p:cxnSp>
          <p:nvCxnSpPr>
            <p:cNvPr id="416" name="Google Shape;416;p36"/>
            <p:cNvCxnSpPr/>
            <p:nvPr/>
          </p:nvCxnSpPr>
          <p:spPr>
            <a:xfrm>
              <a:off x="3120" y="3216"/>
              <a:ext cx="576" cy="0"/>
            </a:xfrm>
            <a:prstGeom prst="straightConnector1">
              <a:avLst/>
            </a:prstGeom>
            <a:noFill/>
            <a:ln cap="flat" cmpd="sng" w="38100">
              <a:solidFill>
                <a:schemeClr val="dk1"/>
              </a:solidFill>
              <a:prstDash val="solid"/>
              <a:round/>
              <a:headEnd len="med" w="med" type="none"/>
              <a:tailEnd len="lg" w="lg" type="triangle"/>
            </a:ln>
          </p:spPr>
        </p:cxnSp>
        <p:cxnSp>
          <p:nvCxnSpPr>
            <p:cNvPr id="417" name="Google Shape;417;p36"/>
            <p:cNvCxnSpPr/>
            <p:nvPr/>
          </p:nvCxnSpPr>
          <p:spPr>
            <a:xfrm>
              <a:off x="5136" y="1680"/>
              <a:ext cx="192" cy="0"/>
            </a:xfrm>
            <a:prstGeom prst="straightConnector1">
              <a:avLst/>
            </a:prstGeom>
            <a:noFill/>
            <a:ln cap="flat" cmpd="sng" w="12700">
              <a:solidFill>
                <a:schemeClr val="dk1"/>
              </a:solidFill>
              <a:prstDash val="solid"/>
              <a:round/>
              <a:headEnd len="med" w="med" type="none"/>
              <a:tailEnd len="med" w="med" type="triangle"/>
            </a:ln>
          </p:spPr>
        </p:cxnSp>
        <p:cxnSp>
          <p:nvCxnSpPr>
            <p:cNvPr id="418" name="Google Shape;418;p36"/>
            <p:cNvCxnSpPr/>
            <p:nvPr/>
          </p:nvCxnSpPr>
          <p:spPr>
            <a:xfrm>
              <a:off x="5136" y="1872"/>
              <a:ext cx="192" cy="0"/>
            </a:xfrm>
            <a:prstGeom prst="straightConnector1">
              <a:avLst/>
            </a:prstGeom>
            <a:noFill/>
            <a:ln cap="flat" cmpd="sng" w="12700">
              <a:solidFill>
                <a:schemeClr val="dk1"/>
              </a:solidFill>
              <a:prstDash val="solid"/>
              <a:round/>
              <a:headEnd len="med" w="med" type="none"/>
              <a:tailEnd len="med" w="med" type="triangle"/>
            </a:ln>
          </p:spPr>
        </p:cxnSp>
        <p:cxnSp>
          <p:nvCxnSpPr>
            <p:cNvPr id="419" name="Google Shape;419;p36"/>
            <p:cNvCxnSpPr/>
            <p:nvPr/>
          </p:nvCxnSpPr>
          <p:spPr>
            <a:xfrm>
              <a:off x="5136" y="2112"/>
              <a:ext cx="192" cy="0"/>
            </a:xfrm>
            <a:prstGeom prst="straightConnector1">
              <a:avLst/>
            </a:prstGeom>
            <a:noFill/>
            <a:ln cap="flat" cmpd="sng" w="12700">
              <a:solidFill>
                <a:schemeClr val="dk1"/>
              </a:solidFill>
              <a:prstDash val="solid"/>
              <a:round/>
              <a:headEnd len="med" w="med" type="none"/>
              <a:tailEnd len="med" w="med" type="triangle"/>
            </a:ln>
          </p:spPr>
        </p:cxnSp>
        <p:cxnSp>
          <p:nvCxnSpPr>
            <p:cNvPr id="420" name="Google Shape;420;p36"/>
            <p:cNvCxnSpPr/>
            <p:nvPr/>
          </p:nvCxnSpPr>
          <p:spPr>
            <a:xfrm>
              <a:off x="5136" y="2352"/>
              <a:ext cx="192" cy="0"/>
            </a:xfrm>
            <a:prstGeom prst="straightConnector1">
              <a:avLst/>
            </a:prstGeom>
            <a:noFill/>
            <a:ln cap="flat" cmpd="sng" w="12700">
              <a:solidFill>
                <a:schemeClr val="dk1"/>
              </a:solidFill>
              <a:prstDash val="solid"/>
              <a:round/>
              <a:headEnd len="med" w="med" type="none"/>
              <a:tailEnd len="med" w="med" type="triangle"/>
            </a:ln>
          </p:spPr>
        </p:cxnSp>
        <p:cxnSp>
          <p:nvCxnSpPr>
            <p:cNvPr id="421" name="Google Shape;421;p36"/>
            <p:cNvCxnSpPr/>
            <p:nvPr/>
          </p:nvCxnSpPr>
          <p:spPr>
            <a:xfrm>
              <a:off x="5328" y="1536"/>
              <a:ext cx="0" cy="1008"/>
            </a:xfrm>
            <a:prstGeom prst="straightConnector1">
              <a:avLst/>
            </a:prstGeom>
            <a:noFill/>
            <a:ln cap="flat" cmpd="sng" w="38100">
              <a:solidFill>
                <a:schemeClr val="dk1"/>
              </a:solidFill>
              <a:prstDash val="solid"/>
              <a:round/>
              <a:headEnd len="med" w="med" type="none"/>
              <a:tailEnd len="med" w="med" type="none"/>
            </a:ln>
          </p:spPr>
        </p:cxnSp>
        <p:cxnSp>
          <p:nvCxnSpPr>
            <p:cNvPr id="422" name="Google Shape;422;p36"/>
            <p:cNvCxnSpPr/>
            <p:nvPr/>
          </p:nvCxnSpPr>
          <p:spPr>
            <a:xfrm>
              <a:off x="5328" y="1968"/>
              <a:ext cx="144" cy="0"/>
            </a:xfrm>
            <a:prstGeom prst="straightConnector1">
              <a:avLst/>
            </a:prstGeom>
            <a:noFill/>
            <a:ln cap="flat" cmpd="sng" w="38100">
              <a:solidFill>
                <a:schemeClr val="dk1"/>
              </a:solidFill>
              <a:prstDash val="solid"/>
              <a:round/>
              <a:headEnd len="med" w="med" type="none"/>
              <a:tailEnd len="med" w="med" type="none"/>
            </a:ln>
          </p:spPr>
        </p:cxnSp>
        <p:cxnSp>
          <p:nvCxnSpPr>
            <p:cNvPr id="423" name="Google Shape;423;p36"/>
            <p:cNvCxnSpPr/>
            <p:nvPr/>
          </p:nvCxnSpPr>
          <p:spPr>
            <a:xfrm>
              <a:off x="5472" y="1968"/>
              <a:ext cx="0" cy="720"/>
            </a:xfrm>
            <a:prstGeom prst="straightConnector1">
              <a:avLst/>
            </a:prstGeom>
            <a:noFill/>
            <a:ln cap="flat" cmpd="sng" w="38100">
              <a:solidFill>
                <a:schemeClr val="dk1"/>
              </a:solidFill>
              <a:prstDash val="solid"/>
              <a:round/>
              <a:headEnd len="med" w="med" type="none"/>
              <a:tailEnd len="med" w="med" type="none"/>
            </a:ln>
          </p:spPr>
        </p:cxnSp>
        <p:cxnSp>
          <p:nvCxnSpPr>
            <p:cNvPr id="424" name="Google Shape;424;p36"/>
            <p:cNvCxnSpPr/>
            <p:nvPr/>
          </p:nvCxnSpPr>
          <p:spPr>
            <a:xfrm>
              <a:off x="3120" y="2688"/>
              <a:ext cx="2352" cy="0"/>
            </a:xfrm>
            <a:prstGeom prst="straightConnector1">
              <a:avLst/>
            </a:prstGeom>
            <a:noFill/>
            <a:ln cap="flat" cmpd="sng" w="38100">
              <a:solidFill>
                <a:schemeClr val="dk1"/>
              </a:solidFill>
              <a:prstDash val="solid"/>
              <a:round/>
              <a:headEnd len="med" w="med" type="none"/>
              <a:tailEnd len="med" w="med" type="none"/>
            </a:ln>
          </p:spPr>
        </p:cxnSp>
        <p:cxnSp>
          <p:nvCxnSpPr>
            <p:cNvPr id="425" name="Google Shape;425;p36"/>
            <p:cNvCxnSpPr/>
            <p:nvPr/>
          </p:nvCxnSpPr>
          <p:spPr>
            <a:xfrm>
              <a:off x="3120" y="2688"/>
              <a:ext cx="0" cy="528"/>
            </a:xfrm>
            <a:prstGeom prst="straightConnector1">
              <a:avLst/>
            </a:prstGeom>
            <a:noFill/>
            <a:ln cap="flat" cmpd="sng" w="38100">
              <a:solidFill>
                <a:schemeClr val="dk1"/>
              </a:solidFill>
              <a:prstDash val="solid"/>
              <a:round/>
              <a:headEnd len="med" w="med" type="none"/>
              <a:tailEnd len="med" w="med" type="none"/>
            </a:ln>
          </p:spPr>
        </p:cxnSp>
        <p:cxnSp>
          <p:nvCxnSpPr>
            <p:cNvPr id="426" name="Google Shape;426;p36"/>
            <p:cNvCxnSpPr/>
            <p:nvPr/>
          </p:nvCxnSpPr>
          <p:spPr>
            <a:xfrm>
              <a:off x="4896" y="3216"/>
              <a:ext cx="480" cy="0"/>
            </a:xfrm>
            <a:prstGeom prst="straightConnector1">
              <a:avLst/>
            </a:prstGeom>
            <a:noFill/>
            <a:ln cap="flat" cmpd="sng" w="12700">
              <a:solidFill>
                <a:schemeClr val="dk1"/>
              </a:solidFill>
              <a:prstDash val="solid"/>
              <a:round/>
              <a:headEnd len="med" w="med" type="none"/>
              <a:tailEnd len="med" w="med" type="triangl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7"/>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433" name="Google Shape;433;p37"/>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434" name="Google Shape;434;p37"/>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What is a GA?</a:t>
            </a:r>
            <a:endParaRPr/>
          </a:p>
        </p:txBody>
      </p:sp>
      <p:sp>
        <p:nvSpPr>
          <p:cNvPr id="435" name="Google Shape;435;p37"/>
          <p:cNvSpPr/>
          <p:nvPr/>
        </p:nvSpPr>
        <p:spPr>
          <a:xfrm>
            <a:off x="304800" y="1981200"/>
            <a:ext cx="85344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36" name="Google Shape;436;p37"/>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Introduction</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  Optimization  |  How are they used?  |  </a:t>
            </a:r>
            <a:r>
              <a:rPr lang="en-US" sz="2400">
                <a:solidFill>
                  <a:schemeClr val="dk1"/>
                </a:solidFill>
                <a:latin typeface="Times New Roman"/>
                <a:ea typeface="Times New Roman"/>
                <a:cs typeface="Times New Roman"/>
                <a:sym typeface="Times New Roman"/>
              </a:rPr>
              <a:t>Brief Example</a:t>
            </a:r>
            <a:endParaRPr/>
          </a:p>
        </p:txBody>
      </p:sp>
      <p:sp>
        <p:nvSpPr>
          <p:cNvPr id="437" name="Google Shape;437;p37"/>
          <p:cNvSpPr/>
          <p:nvPr/>
        </p:nvSpPr>
        <p:spPr>
          <a:xfrm>
            <a:off x="1828800" y="2133600"/>
            <a:ext cx="2667000" cy="1371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ProNav, A/P,</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AeroDesign,</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SRM Sim., 6-DOF</a:t>
            </a:r>
            <a:endParaRPr/>
          </a:p>
        </p:txBody>
      </p:sp>
      <p:sp>
        <p:nvSpPr>
          <p:cNvPr id="438" name="Google Shape;438;p37"/>
          <p:cNvSpPr/>
          <p:nvPr/>
        </p:nvSpPr>
        <p:spPr>
          <a:xfrm>
            <a:off x="5257800" y="2133600"/>
            <a:ext cx="1905000" cy="1371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apportioned</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pareto</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optimality</a:t>
            </a:r>
            <a:endParaRPr/>
          </a:p>
        </p:txBody>
      </p:sp>
      <p:cxnSp>
        <p:nvCxnSpPr>
          <p:cNvPr id="439" name="Google Shape;439;p37"/>
          <p:cNvCxnSpPr/>
          <p:nvPr/>
        </p:nvCxnSpPr>
        <p:spPr>
          <a:xfrm>
            <a:off x="4495800" y="2286000"/>
            <a:ext cx="758825" cy="0"/>
          </a:xfrm>
          <a:prstGeom prst="straightConnector1">
            <a:avLst/>
          </a:prstGeom>
          <a:noFill/>
          <a:ln cap="flat" cmpd="sng" w="12700">
            <a:solidFill>
              <a:schemeClr val="dk1"/>
            </a:solidFill>
            <a:prstDash val="solid"/>
            <a:round/>
            <a:headEnd len="med" w="med" type="none"/>
            <a:tailEnd len="med" w="med" type="triangle"/>
          </a:ln>
        </p:spPr>
      </p:cxnSp>
      <p:cxnSp>
        <p:nvCxnSpPr>
          <p:cNvPr id="440" name="Google Shape;440;p37"/>
          <p:cNvCxnSpPr/>
          <p:nvPr/>
        </p:nvCxnSpPr>
        <p:spPr>
          <a:xfrm>
            <a:off x="4495800" y="2590800"/>
            <a:ext cx="758825" cy="0"/>
          </a:xfrm>
          <a:prstGeom prst="straightConnector1">
            <a:avLst/>
          </a:prstGeom>
          <a:noFill/>
          <a:ln cap="flat" cmpd="sng" w="12700">
            <a:solidFill>
              <a:schemeClr val="dk1"/>
            </a:solidFill>
            <a:prstDash val="solid"/>
            <a:round/>
            <a:headEnd len="med" w="med" type="none"/>
            <a:tailEnd len="med" w="med" type="triangle"/>
          </a:ln>
        </p:spPr>
      </p:cxnSp>
      <p:cxnSp>
        <p:nvCxnSpPr>
          <p:cNvPr id="441" name="Google Shape;441;p37"/>
          <p:cNvCxnSpPr/>
          <p:nvPr/>
        </p:nvCxnSpPr>
        <p:spPr>
          <a:xfrm>
            <a:off x="4495800" y="2971800"/>
            <a:ext cx="758825" cy="0"/>
          </a:xfrm>
          <a:prstGeom prst="straightConnector1">
            <a:avLst/>
          </a:prstGeom>
          <a:noFill/>
          <a:ln cap="flat" cmpd="sng" w="12700">
            <a:solidFill>
              <a:schemeClr val="dk1"/>
            </a:solidFill>
            <a:prstDash val="solid"/>
            <a:round/>
            <a:headEnd len="med" w="med" type="none"/>
            <a:tailEnd len="med" w="med" type="triangle"/>
          </a:ln>
        </p:spPr>
      </p:cxnSp>
      <p:cxnSp>
        <p:nvCxnSpPr>
          <p:cNvPr id="442" name="Google Shape;442;p37"/>
          <p:cNvCxnSpPr/>
          <p:nvPr/>
        </p:nvCxnSpPr>
        <p:spPr>
          <a:xfrm>
            <a:off x="4495800" y="3352800"/>
            <a:ext cx="758825" cy="0"/>
          </a:xfrm>
          <a:prstGeom prst="straightConnector1">
            <a:avLst/>
          </a:prstGeom>
          <a:noFill/>
          <a:ln cap="flat" cmpd="sng" w="12700">
            <a:solidFill>
              <a:schemeClr val="dk1"/>
            </a:solidFill>
            <a:prstDash val="solid"/>
            <a:round/>
            <a:headEnd len="med" w="med" type="none"/>
            <a:tailEnd len="med" w="med" type="triangle"/>
          </a:ln>
        </p:spPr>
      </p:cxnSp>
      <p:cxnSp>
        <p:nvCxnSpPr>
          <p:cNvPr id="443" name="Google Shape;443;p37"/>
          <p:cNvCxnSpPr/>
          <p:nvPr/>
        </p:nvCxnSpPr>
        <p:spPr>
          <a:xfrm>
            <a:off x="7162800" y="2819400"/>
            <a:ext cx="762000" cy="0"/>
          </a:xfrm>
          <a:prstGeom prst="straightConnector1">
            <a:avLst/>
          </a:prstGeom>
          <a:noFill/>
          <a:ln cap="flat" cmpd="sng" w="12700">
            <a:solidFill>
              <a:schemeClr val="dk1"/>
            </a:solidFill>
            <a:prstDash val="solid"/>
            <a:round/>
            <a:headEnd len="med" w="med" type="none"/>
            <a:tailEnd len="med" w="med" type="triangle"/>
          </a:ln>
        </p:spPr>
      </p:cxnSp>
      <p:sp>
        <p:nvSpPr>
          <p:cNvPr id="444" name="Google Shape;444;p37"/>
          <p:cNvSpPr txBox="1"/>
          <p:nvPr/>
        </p:nvSpPr>
        <p:spPr>
          <a:xfrm>
            <a:off x="0" y="6477000"/>
            <a:ext cx="6477000" cy="4270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data from M. B. Anderson, et. al.,</a:t>
            </a:r>
            <a:r>
              <a:rPr i="1" lang="en-US" sz="1200">
                <a:solidFill>
                  <a:schemeClr val="dk1"/>
                </a:solidFill>
                <a:latin typeface="Times New Roman"/>
                <a:ea typeface="Times New Roman"/>
                <a:cs typeface="Times New Roman"/>
                <a:sym typeface="Times New Roman"/>
              </a:rPr>
              <a:t> Design of a Guided Missile Interceptor Using a Genetic Algorithm</a:t>
            </a:r>
            <a:r>
              <a:rPr lang="en-US" sz="1200">
                <a:solidFill>
                  <a:schemeClr val="dk1"/>
                </a:solidFill>
                <a:latin typeface="Times New Roman"/>
                <a:ea typeface="Times New Roman"/>
                <a:cs typeface="Times New Roman"/>
                <a:sym typeface="Times New Roman"/>
              </a:rPr>
              <a:t>, </a:t>
            </a:r>
            <a:r>
              <a:rPr lang="en-US" sz="1000">
                <a:solidFill>
                  <a:schemeClr val="dk1"/>
                </a:solidFill>
                <a:latin typeface="Times New Roman"/>
                <a:ea typeface="Times New Roman"/>
                <a:cs typeface="Times New Roman"/>
                <a:sym typeface="Times New Roman"/>
              </a:rPr>
              <a:t>JOURNAL OF SPACECRAFT AND ROCKETS, Vol. 38, No. 1, January – February 2001, with permission</a:t>
            </a:r>
            <a:endParaRPr sz="2400">
              <a:solidFill>
                <a:schemeClr val="dk1"/>
              </a:solidFill>
              <a:latin typeface="Arial"/>
              <a:ea typeface="Arial"/>
              <a:cs typeface="Arial"/>
              <a:sym typeface="Arial"/>
            </a:endParaRPr>
          </a:p>
        </p:txBody>
      </p:sp>
      <p:pic>
        <p:nvPicPr>
          <p:cNvPr id="445" name="Google Shape;445;p37"/>
          <p:cNvPicPr preferRelativeResize="0"/>
          <p:nvPr/>
        </p:nvPicPr>
        <p:blipFill rotWithShape="1">
          <a:blip r:embed="rId3">
            <a:alphaModFix/>
          </a:blip>
          <a:srcRect b="46969" l="7812" r="61719" t="19356"/>
          <a:stretch/>
        </p:blipFill>
        <p:spPr>
          <a:xfrm>
            <a:off x="457200" y="3556000"/>
            <a:ext cx="3352800" cy="2692400"/>
          </a:xfrm>
          <a:prstGeom prst="rect">
            <a:avLst/>
          </a:prstGeom>
          <a:noFill/>
          <a:ln>
            <a:noFill/>
          </a:ln>
        </p:spPr>
      </p:pic>
      <p:sp>
        <p:nvSpPr>
          <p:cNvPr id="446" name="Google Shape;446;p37"/>
          <p:cNvSpPr/>
          <p:nvPr/>
        </p:nvSpPr>
        <p:spPr>
          <a:xfrm>
            <a:off x="457200" y="3657600"/>
            <a:ext cx="3429000" cy="2743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47" name="Google Shape;447;p37"/>
          <p:cNvSpPr txBox="1"/>
          <p:nvPr/>
        </p:nvSpPr>
        <p:spPr>
          <a:xfrm>
            <a:off x="457200" y="5943600"/>
            <a:ext cx="3429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	…	...</a:t>
            </a:r>
            <a:endParaRPr/>
          </a:p>
        </p:txBody>
      </p:sp>
      <p:cxnSp>
        <p:nvCxnSpPr>
          <p:cNvPr id="448" name="Google Shape;448;p37"/>
          <p:cNvCxnSpPr/>
          <p:nvPr/>
        </p:nvCxnSpPr>
        <p:spPr>
          <a:xfrm>
            <a:off x="1066800" y="2819400"/>
            <a:ext cx="762000" cy="0"/>
          </a:xfrm>
          <a:prstGeom prst="straightConnector1">
            <a:avLst/>
          </a:prstGeom>
          <a:noFill/>
          <a:ln cap="flat" cmpd="sng" w="38100">
            <a:solidFill>
              <a:schemeClr val="dk1"/>
            </a:solidFill>
            <a:prstDash val="solid"/>
            <a:round/>
            <a:headEnd len="med" w="med" type="none"/>
            <a:tailEnd len="med" w="med" type="triangle"/>
          </a:ln>
        </p:spPr>
      </p:cxnSp>
      <p:cxnSp>
        <p:nvCxnSpPr>
          <p:cNvPr id="449" name="Google Shape;449;p37"/>
          <p:cNvCxnSpPr/>
          <p:nvPr/>
        </p:nvCxnSpPr>
        <p:spPr>
          <a:xfrm>
            <a:off x="1066800" y="2819400"/>
            <a:ext cx="0" cy="838200"/>
          </a:xfrm>
          <a:prstGeom prst="straightConnector1">
            <a:avLst/>
          </a:prstGeom>
          <a:noFill/>
          <a:ln cap="flat" cmpd="sng" w="38100">
            <a:solidFill>
              <a:schemeClr val="dk1"/>
            </a:solidFill>
            <a:prstDash val="solid"/>
            <a:round/>
            <a:headEnd len="med" w="med" type="none"/>
            <a:tailEnd len="med" w="med" type="none"/>
          </a:ln>
        </p:spPr>
      </p:cxnSp>
      <p:sp>
        <p:nvSpPr>
          <p:cNvPr id="450" name="Google Shape;450;p37"/>
          <p:cNvSpPr txBox="1"/>
          <p:nvPr/>
        </p:nvSpPr>
        <p:spPr>
          <a:xfrm>
            <a:off x="5638800" y="4191000"/>
            <a:ext cx="2344738" cy="1778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27000" lvl="0" marL="0" marR="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miss distance</a:t>
            </a:r>
            <a:endParaRPr/>
          </a:p>
          <a:p>
            <a:pPr indent="-127000" lvl="0" marL="0" marR="0" rtl="0" algn="l">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intercept time</a:t>
            </a:r>
            <a:endParaRPr/>
          </a:p>
          <a:p>
            <a:pPr indent="-127000" lvl="0" marL="0" marR="0" rtl="0" algn="l">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takeoff weight</a:t>
            </a:r>
            <a:endParaRPr/>
          </a:p>
          <a:p>
            <a:pPr indent="-127000" lvl="0" marL="0" marR="0" rtl="0" algn="l">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maximum g-loading</a:t>
            </a:r>
            <a:endParaRPr sz="2400">
              <a:solidFill>
                <a:schemeClr val="dk1"/>
              </a:solidFill>
              <a:latin typeface="Times New Roman"/>
              <a:ea typeface="Times New Roman"/>
              <a:cs typeface="Times New Roman"/>
              <a:sym typeface="Times New Roman"/>
            </a:endParaRPr>
          </a:p>
        </p:txBody>
      </p:sp>
      <p:sp>
        <p:nvSpPr>
          <p:cNvPr id="451" name="Google Shape;451;p37"/>
          <p:cNvSpPr txBox="1"/>
          <p:nvPr/>
        </p:nvSpPr>
        <p:spPr>
          <a:xfrm>
            <a:off x="7467600" y="2286000"/>
            <a:ext cx="979488"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fitness</a:t>
            </a:r>
            <a:endParaRPr/>
          </a:p>
        </p:txBody>
      </p:sp>
      <p:cxnSp>
        <p:nvCxnSpPr>
          <p:cNvPr id="452" name="Google Shape;452;p37"/>
          <p:cNvCxnSpPr/>
          <p:nvPr/>
        </p:nvCxnSpPr>
        <p:spPr>
          <a:xfrm rot="10800000">
            <a:off x="5181600" y="3810000"/>
            <a:ext cx="457200" cy="838200"/>
          </a:xfrm>
          <a:prstGeom prst="straightConnector1">
            <a:avLst/>
          </a:prstGeom>
          <a:noFill/>
          <a:ln cap="flat" cmpd="sng" w="9525">
            <a:solidFill>
              <a:schemeClr val="dk1"/>
            </a:solidFill>
            <a:prstDash val="solid"/>
            <a:round/>
            <a:headEnd len="med" w="med" type="none"/>
            <a:tailEnd len="med" w="med" type="stealth"/>
          </a:ln>
        </p:spPr>
      </p:cxnSp>
      <p:grpSp>
        <p:nvGrpSpPr>
          <p:cNvPr id="453" name="Google Shape;453;p37"/>
          <p:cNvGrpSpPr/>
          <p:nvPr/>
        </p:nvGrpSpPr>
        <p:grpSpPr>
          <a:xfrm>
            <a:off x="3733800" y="3733800"/>
            <a:ext cx="4862513" cy="2282825"/>
            <a:chOff x="2352" y="2352"/>
            <a:chExt cx="3063" cy="1438"/>
          </a:xfrm>
        </p:grpSpPr>
        <p:sp>
          <p:nvSpPr>
            <p:cNvPr id="454" name="Google Shape;454;p37"/>
            <p:cNvSpPr txBox="1"/>
            <p:nvPr/>
          </p:nvSpPr>
          <p:spPr>
            <a:xfrm>
              <a:off x="2736" y="2352"/>
              <a:ext cx="2679" cy="1438"/>
            </a:xfrm>
            <a:prstGeom prst="rect">
              <a:avLst/>
            </a:prstGeom>
            <a:solidFill>
              <a:schemeClr val="lt1"/>
            </a:solidFill>
            <a:ln>
              <a:noFill/>
            </a:ln>
          </p:spPr>
          <p:txBody>
            <a:bodyPr anchorCtr="0" anchor="ctr" bIns="45700" lIns="91425" spcFirstLastPara="1" rIns="91425" wrap="square" tIns="45700">
              <a:noAutofit/>
            </a:bodyPr>
            <a:lstStyle/>
            <a:p>
              <a:pPr indent="-152400" lvl="0" marL="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corresponds to a digital solution space of 1.8*10^49</a:t>
              </a:r>
              <a:endParaRPr/>
            </a:p>
            <a:p>
              <a:pPr indent="0" lvl="0" marL="0" marR="0" rtl="0" algn="l">
                <a:spcBef>
                  <a:spcPts val="1200"/>
                </a:spcBef>
                <a:spcAft>
                  <a:spcPts val="0"/>
                </a:spcAft>
                <a:buClr>
                  <a:schemeClr val="dk1"/>
                </a:buClr>
                <a:buSzPts val="2400"/>
                <a:buFont typeface="Times New Roman"/>
                <a:buNone/>
              </a:pPr>
              <a:r>
                <a:t/>
              </a:r>
              <a:endParaRPr sz="2400">
                <a:solidFill>
                  <a:schemeClr val="dk1"/>
                </a:solidFill>
                <a:latin typeface="Times New Roman"/>
                <a:ea typeface="Times New Roman"/>
                <a:cs typeface="Times New Roman"/>
                <a:sym typeface="Times New Roman"/>
              </a:endParaRPr>
            </a:p>
            <a:p>
              <a:pPr indent="-152400" lvl="0" marL="0" marR="0" rtl="0" algn="l">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 GA eventually tested 7500 solutions</a:t>
              </a:r>
              <a:endParaRPr/>
            </a:p>
          </p:txBody>
        </p:sp>
        <p:cxnSp>
          <p:nvCxnSpPr>
            <p:cNvPr id="455" name="Google Shape;455;p37"/>
            <p:cNvCxnSpPr/>
            <p:nvPr/>
          </p:nvCxnSpPr>
          <p:spPr>
            <a:xfrm flipH="1">
              <a:off x="2352" y="2928"/>
              <a:ext cx="432" cy="576"/>
            </a:xfrm>
            <a:prstGeom prst="straightConnector1">
              <a:avLst/>
            </a:prstGeom>
            <a:noFill/>
            <a:ln cap="flat" cmpd="sng" w="9525">
              <a:solidFill>
                <a:schemeClr val="dk1"/>
              </a:solidFill>
              <a:prstDash val="solid"/>
              <a:round/>
              <a:headEnd len="med" w="med" type="none"/>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38"/>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462" name="Google Shape;462;p38"/>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463" name="Google Shape;463;p38"/>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Presentation Outline</a:t>
            </a:r>
            <a:endParaRPr/>
          </a:p>
        </p:txBody>
      </p:sp>
      <p:sp>
        <p:nvSpPr>
          <p:cNvPr id="464" name="Google Shape;464;p38"/>
          <p:cNvSpPr txBox="1"/>
          <p:nvPr>
            <p:ph idx="1" type="body"/>
          </p:nvPr>
        </p:nvSpPr>
        <p:spPr>
          <a:xfrm>
            <a:off x="304800" y="1981200"/>
            <a:ext cx="85344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What is a GA?</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Genetics 101</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The “Genetics” in Genetic Algorithm</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The “Algorithm” in Genetic Algorithm</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The inVEETro Global Optimizer</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Closing Remarks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39"/>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471" name="Google Shape;471;p39"/>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472" name="Google Shape;472;p39"/>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Genetics 101</a:t>
            </a:r>
            <a:endParaRPr/>
          </a:p>
        </p:txBody>
      </p:sp>
      <p:sp>
        <p:nvSpPr>
          <p:cNvPr id="473" name="Google Shape;473;p39"/>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Information coding within living organisms</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chromosomes (DNA)</a:t>
            </a:r>
            <a:endParaRPr/>
          </a:p>
          <a:p>
            <a:pPr indent="-228600" lvl="2" marL="114300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genes :: proteins</a:t>
            </a:r>
            <a:endParaRPr/>
          </a:p>
          <a:p>
            <a:pPr indent="-228600" lvl="3" marL="1600200" marR="0" rtl="0" algn="l">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codons :: amino acids</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Two basic forms of information variation</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meiosis</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mutation</a:t>
            </a:r>
            <a:endParaRPr/>
          </a:p>
        </p:txBody>
      </p:sp>
      <p:sp>
        <p:nvSpPr>
          <p:cNvPr id="474" name="Google Shape;474;p39"/>
          <p:cNvSpPr txBox="1"/>
          <p:nvPr/>
        </p:nvSpPr>
        <p:spPr>
          <a:xfrm>
            <a:off x="304800" y="1295400"/>
            <a:ext cx="85344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Introduction  </a:t>
            </a:r>
            <a:r>
              <a:rPr lang="en-US" sz="2400">
                <a:solidFill>
                  <a:schemeClr val="hlink"/>
                </a:solidFill>
                <a:latin typeface="Times New Roman"/>
                <a:ea typeface="Times New Roman"/>
                <a:cs typeface="Times New Roman"/>
                <a:sym typeface="Times New Roman"/>
              </a:rPr>
              <a:t>|  Genes  |  Variation Mechanisms</a:t>
            </a:r>
            <a:endParaRPr sz="2400">
              <a:solidFill>
                <a:schemeClr val="dk1"/>
              </a:solidFill>
              <a:latin typeface="Times New Roman"/>
              <a:ea typeface="Times New Roman"/>
              <a:cs typeface="Times New Roman"/>
              <a:sym typeface="Times New Roman"/>
            </a:endParaRPr>
          </a:p>
        </p:txBody>
      </p:sp>
      <p:sp>
        <p:nvSpPr>
          <p:cNvPr id="475" name="Google Shape;475;p39"/>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76" name="Google Shape;476;p39"/>
          <p:cNvSpPr/>
          <p:nvPr/>
        </p:nvSpPr>
        <p:spPr>
          <a:xfrm>
            <a:off x="304800" y="6629400"/>
            <a:ext cx="533400" cy="152400"/>
          </a:xfrm>
          <a:prstGeom prst="rect">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hlink"/>
                </a:solidFill>
                <a:latin typeface="Times New Roman"/>
                <a:ea typeface="Times New Roman"/>
                <a:cs typeface="Times New Roman"/>
                <a:sym typeface="Times New Roman"/>
              </a:rPr>
              <a:t>more</a:t>
            </a:r>
            <a:endParaRPr sz="2400">
              <a:solidFill>
                <a:schemeClr val="dk1"/>
              </a:solidFill>
              <a:latin typeface="Times New Roman"/>
              <a:ea typeface="Times New Roman"/>
              <a:cs typeface="Times New Roman"/>
              <a:sym typeface="Times New Roman"/>
            </a:endParaRPr>
          </a:p>
        </p:txBody>
      </p:sp>
      <p:pic>
        <p:nvPicPr>
          <p:cNvPr id="477" name="Google Shape;477;p39"/>
          <p:cNvPicPr preferRelativeResize="0"/>
          <p:nvPr>
            <p:ph idx="2" type="body"/>
          </p:nvPr>
        </p:nvPicPr>
        <p:blipFill rotWithShape="1">
          <a:blip r:embed="rId3">
            <a:alphaModFix/>
          </a:blip>
          <a:srcRect b="0" l="0" r="58182" t="0"/>
          <a:stretch/>
        </p:blipFill>
        <p:spPr>
          <a:xfrm>
            <a:off x="4648200" y="2057400"/>
            <a:ext cx="2422525" cy="4343400"/>
          </a:xfrm>
          <a:prstGeom prst="rect">
            <a:avLst/>
          </a:prstGeom>
          <a:noFill/>
          <a:ln>
            <a:noFill/>
          </a:ln>
        </p:spPr>
      </p:pic>
      <p:sp>
        <p:nvSpPr>
          <p:cNvPr id="478" name="Google Shape;478;p39"/>
          <p:cNvSpPr/>
          <p:nvPr/>
        </p:nvSpPr>
        <p:spPr>
          <a:xfrm>
            <a:off x="5867400" y="5562600"/>
            <a:ext cx="1219200" cy="762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79" name="Google Shape;479;p39"/>
          <p:cNvSpPr txBox="1"/>
          <p:nvPr/>
        </p:nvSpPr>
        <p:spPr>
          <a:xfrm>
            <a:off x="6934200" y="6019800"/>
            <a:ext cx="1143000"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nucleotide</a:t>
            </a:r>
            <a:endParaRPr sz="2400">
              <a:solidFill>
                <a:schemeClr val="dk1"/>
              </a:solidFill>
              <a:latin typeface="Times New Roman"/>
              <a:ea typeface="Times New Roman"/>
              <a:cs typeface="Times New Roman"/>
              <a:sym typeface="Times New Roman"/>
            </a:endParaRPr>
          </a:p>
        </p:txBody>
      </p:sp>
      <p:cxnSp>
        <p:nvCxnSpPr>
          <p:cNvPr id="480" name="Google Shape;480;p39"/>
          <p:cNvCxnSpPr/>
          <p:nvPr/>
        </p:nvCxnSpPr>
        <p:spPr>
          <a:xfrm>
            <a:off x="7086600" y="5943600"/>
            <a:ext cx="381000" cy="152400"/>
          </a:xfrm>
          <a:prstGeom prst="straightConnector1">
            <a:avLst/>
          </a:prstGeom>
          <a:noFill/>
          <a:ln cap="flat" cmpd="sng" w="9525">
            <a:solidFill>
              <a:schemeClr val="dk1"/>
            </a:solidFill>
            <a:prstDash val="solid"/>
            <a:round/>
            <a:headEnd len="med" w="med" type="none"/>
            <a:tailEnd len="med" w="med" type="none"/>
          </a:ln>
        </p:spPr>
      </p:cxnSp>
      <p:sp>
        <p:nvSpPr>
          <p:cNvPr id="481" name="Google Shape;481;p39"/>
          <p:cNvSpPr txBox="1"/>
          <p:nvPr/>
        </p:nvSpPr>
        <p:spPr>
          <a:xfrm>
            <a:off x="7010400" y="4932363"/>
            <a:ext cx="1447800" cy="782637"/>
          </a:xfrm>
          <a:prstGeom prst="rect">
            <a:avLst/>
          </a:prstGeom>
          <a:noFill/>
          <a:ln>
            <a:noFill/>
          </a:ln>
        </p:spPr>
        <p:txBody>
          <a:bodyPr anchorCtr="0" anchor="t" bIns="45700" lIns="91425" spcFirstLastPara="1" rIns="91425" wrap="square" tIns="45700">
            <a:noAutofit/>
          </a:bodyPr>
          <a:lstStyle/>
          <a:p>
            <a:pPr indent="0" lvl="0" marL="0" marR="0" rtl="0" algn="l">
              <a:lnSpc>
                <a:spcPct val="50000"/>
              </a:lnSpc>
              <a:spcBef>
                <a:spcPts val="0"/>
              </a:spcBef>
              <a:spcAft>
                <a:spcPts val="0"/>
              </a:spcAft>
              <a:buNone/>
            </a:pPr>
            <a:r>
              <a:rPr lang="en-US" sz="1800">
                <a:solidFill>
                  <a:schemeClr val="dk1"/>
                </a:solidFill>
                <a:latin typeface="Times New Roman"/>
                <a:ea typeface="Times New Roman"/>
                <a:cs typeface="Times New Roman"/>
                <a:sym typeface="Times New Roman"/>
              </a:rPr>
              <a:t>phosphate</a:t>
            </a:r>
            <a:endParaRPr/>
          </a:p>
          <a:p>
            <a:pPr indent="0" lvl="0" marL="0" marR="0" rtl="0" algn="l">
              <a:lnSpc>
                <a:spcPct val="50000"/>
              </a:lnSpc>
              <a:spcBef>
                <a:spcPts val="900"/>
              </a:spcBef>
              <a:spcAft>
                <a:spcPts val="0"/>
              </a:spcAft>
              <a:buNone/>
            </a:pPr>
            <a:r>
              <a:rPr lang="en-US" sz="1800">
                <a:solidFill>
                  <a:schemeClr val="dk1"/>
                </a:solidFill>
                <a:latin typeface="Times New Roman"/>
                <a:ea typeface="Times New Roman"/>
                <a:cs typeface="Times New Roman"/>
                <a:sym typeface="Times New Roman"/>
              </a:rPr>
              <a:t>base</a:t>
            </a:r>
            <a:endParaRPr/>
          </a:p>
          <a:p>
            <a:pPr indent="0" lvl="0" marL="0" marR="0" rtl="0" algn="l">
              <a:lnSpc>
                <a:spcPct val="50000"/>
              </a:lnSpc>
              <a:spcBef>
                <a:spcPts val="900"/>
              </a:spcBef>
              <a:spcAft>
                <a:spcPts val="0"/>
              </a:spcAft>
              <a:buNone/>
            </a:pPr>
            <a:r>
              <a:rPr lang="en-US" sz="1800">
                <a:solidFill>
                  <a:schemeClr val="dk1"/>
                </a:solidFill>
                <a:latin typeface="Times New Roman"/>
                <a:ea typeface="Times New Roman"/>
                <a:cs typeface="Times New Roman"/>
                <a:sym typeface="Times New Roman"/>
              </a:rPr>
              <a:t>deoxyribose</a:t>
            </a:r>
            <a:endParaRPr sz="2400">
              <a:solidFill>
                <a:schemeClr val="dk1"/>
              </a:solidFill>
              <a:latin typeface="Times New Roman"/>
              <a:ea typeface="Times New Roman"/>
              <a:cs typeface="Times New Roman"/>
              <a:sym typeface="Times New Roman"/>
            </a:endParaRPr>
          </a:p>
        </p:txBody>
      </p:sp>
      <p:cxnSp>
        <p:nvCxnSpPr>
          <p:cNvPr id="482" name="Google Shape;482;p39"/>
          <p:cNvCxnSpPr/>
          <p:nvPr/>
        </p:nvCxnSpPr>
        <p:spPr>
          <a:xfrm flipH="1">
            <a:off x="6858000" y="5029200"/>
            <a:ext cx="228600" cy="76200"/>
          </a:xfrm>
          <a:prstGeom prst="straightConnector1">
            <a:avLst/>
          </a:prstGeom>
          <a:noFill/>
          <a:ln cap="flat" cmpd="sng" w="9525">
            <a:solidFill>
              <a:schemeClr val="dk1"/>
            </a:solidFill>
            <a:prstDash val="solid"/>
            <a:round/>
            <a:headEnd len="med" w="med" type="none"/>
            <a:tailEnd len="med" w="med" type="triangle"/>
          </a:ln>
        </p:spPr>
      </p:cxnSp>
      <p:cxnSp>
        <p:nvCxnSpPr>
          <p:cNvPr id="483" name="Google Shape;483;p39"/>
          <p:cNvCxnSpPr/>
          <p:nvPr/>
        </p:nvCxnSpPr>
        <p:spPr>
          <a:xfrm flipH="1">
            <a:off x="6324600" y="5257800"/>
            <a:ext cx="762000" cy="76200"/>
          </a:xfrm>
          <a:prstGeom prst="straightConnector1">
            <a:avLst/>
          </a:prstGeom>
          <a:noFill/>
          <a:ln cap="flat" cmpd="sng" w="9525">
            <a:solidFill>
              <a:schemeClr val="dk1"/>
            </a:solidFill>
            <a:prstDash val="solid"/>
            <a:round/>
            <a:headEnd len="med" w="med" type="none"/>
            <a:tailEnd len="med" w="med" type="triangle"/>
          </a:ln>
        </p:spPr>
      </p:cxnSp>
      <p:cxnSp>
        <p:nvCxnSpPr>
          <p:cNvPr id="484" name="Google Shape;484;p39"/>
          <p:cNvCxnSpPr/>
          <p:nvPr/>
        </p:nvCxnSpPr>
        <p:spPr>
          <a:xfrm rot="10800000">
            <a:off x="6858000" y="5410200"/>
            <a:ext cx="228600" cy="152400"/>
          </a:xfrm>
          <a:prstGeom prst="straightConnector1">
            <a:avLst/>
          </a:prstGeom>
          <a:noFill/>
          <a:ln cap="flat" cmpd="sng" w="9525">
            <a:solidFill>
              <a:schemeClr val="dk1"/>
            </a:solidFill>
            <a:prstDash val="solid"/>
            <a:round/>
            <a:headEnd len="med" w="med" type="none"/>
            <a:tailEnd len="med" w="med" type="triangle"/>
          </a:ln>
        </p:spPr>
      </p:cxnSp>
      <p:sp>
        <p:nvSpPr>
          <p:cNvPr id="485" name="Google Shape;485;p39"/>
          <p:cNvSpPr/>
          <p:nvPr/>
        </p:nvSpPr>
        <p:spPr>
          <a:xfrm>
            <a:off x="7010400" y="2133600"/>
            <a:ext cx="381000" cy="1752600"/>
          </a:xfrm>
          <a:prstGeom prst="rightBrace">
            <a:avLst>
              <a:gd fmla="val 3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86" name="Google Shape;486;p39"/>
          <p:cNvSpPr/>
          <p:nvPr/>
        </p:nvSpPr>
        <p:spPr>
          <a:xfrm>
            <a:off x="8077200" y="2133600"/>
            <a:ext cx="304800" cy="4038600"/>
          </a:xfrm>
          <a:prstGeom prst="rightBrace">
            <a:avLst>
              <a:gd fmla="val 11041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87" name="Google Shape;487;p39"/>
          <p:cNvSpPr txBox="1"/>
          <p:nvPr/>
        </p:nvSpPr>
        <p:spPr>
          <a:xfrm>
            <a:off x="7391400" y="2819400"/>
            <a:ext cx="762000"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codon</a:t>
            </a:r>
            <a:endParaRPr sz="2400">
              <a:solidFill>
                <a:schemeClr val="dk1"/>
              </a:solidFill>
              <a:latin typeface="Times New Roman"/>
              <a:ea typeface="Times New Roman"/>
              <a:cs typeface="Times New Roman"/>
              <a:sym typeface="Times New Roman"/>
            </a:endParaRPr>
          </a:p>
        </p:txBody>
      </p:sp>
      <p:sp>
        <p:nvSpPr>
          <p:cNvPr id="488" name="Google Shape;488;p39"/>
          <p:cNvSpPr txBox="1"/>
          <p:nvPr/>
        </p:nvSpPr>
        <p:spPr>
          <a:xfrm>
            <a:off x="8305800" y="3962400"/>
            <a:ext cx="685800"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gene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0"/>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495" name="Google Shape;495;p40"/>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496" name="Google Shape;496;p40"/>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 </a:t>
            </a:r>
            <a:r>
              <a:rPr b="0" i="1" lang="en-US" sz="2800" u="none" cap="none" strike="noStrike">
                <a:solidFill>
                  <a:schemeClr val="dk1"/>
                </a:solidFill>
                <a:latin typeface="Times New Roman"/>
                <a:ea typeface="Times New Roman"/>
                <a:cs typeface="Times New Roman"/>
                <a:sym typeface="Times New Roman"/>
              </a:rPr>
              <a:t>gene</a:t>
            </a:r>
            <a:r>
              <a:rPr b="0" i="0" lang="en-US" sz="2800" u="none" cap="none" strike="noStrike">
                <a:solidFill>
                  <a:schemeClr val="dk1"/>
                </a:solidFill>
                <a:latin typeface="Times New Roman"/>
                <a:ea typeface="Times New Roman"/>
                <a:cs typeface="Times New Roman"/>
                <a:sym typeface="Times New Roman"/>
              </a:rPr>
              <a:t> is said to be a sequence of codons, which codes for a protein</a:t>
            </a:r>
            <a:endParaRPr/>
          </a:p>
          <a:p>
            <a:pPr indent="-342900" lvl="0" marL="342900" marR="0" rtl="0" algn="l">
              <a:lnSpc>
                <a:spcPct val="90000"/>
              </a:lnSpc>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An </a:t>
            </a:r>
            <a:r>
              <a:rPr b="0" i="1" lang="en-US" sz="2800" u="none" cap="none" strike="noStrike">
                <a:solidFill>
                  <a:schemeClr val="dk1"/>
                </a:solidFill>
                <a:latin typeface="Times New Roman"/>
                <a:ea typeface="Times New Roman"/>
                <a:cs typeface="Times New Roman"/>
                <a:sym typeface="Times New Roman"/>
              </a:rPr>
              <a:t>allele</a:t>
            </a:r>
            <a:r>
              <a:rPr b="0" i="0" lang="en-US" sz="2800" u="none" cap="none" strike="noStrike">
                <a:solidFill>
                  <a:schemeClr val="dk1"/>
                </a:solidFill>
                <a:latin typeface="Times New Roman"/>
                <a:ea typeface="Times New Roman"/>
                <a:cs typeface="Times New Roman"/>
                <a:sym typeface="Times New Roman"/>
              </a:rPr>
              <a:t> is said to be a sequence of codons, which codes for a protein</a:t>
            </a:r>
            <a:endParaRPr/>
          </a:p>
          <a:p>
            <a:pPr indent="-342900" lvl="0" marL="342900" marR="0" rtl="0" algn="l">
              <a:lnSpc>
                <a:spcPct val="90000"/>
              </a:lnSpc>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difference:</a:t>
            </a:r>
            <a:endParaRPr/>
          </a:p>
          <a:p>
            <a:pPr indent="-228600" lvl="2" marL="1143000" marR="0" rtl="0" algn="l">
              <a:lnSpc>
                <a:spcPct val="90000"/>
              </a:lnSpc>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 gene represents a location on the chromosome and an allele is a variant of the gene, a variant at that location</a:t>
            </a:r>
            <a:endParaRPr/>
          </a:p>
        </p:txBody>
      </p:sp>
      <p:sp>
        <p:nvSpPr>
          <p:cNvPr id="497" name="Google Shape;497;p40"/>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Genetics 101</a:t>
            </a:r>
            <a:endParaRPr/>
          </a:p>
        </p:txBody>
      </p:sp>
      <p:sp>
        <p:nvSpPr>
          <p:cNvPr id="498" name="Google Shape;498;p40"/>
          <p:cNvSpPr txBox="1"/>
          <p:nvPr/>
        </p:nvSpPr>
        <p:spPr>
          <a:xfrm>
            <a:off x="304800" y="1295400"/>
            <a:ext cx="85344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Introduction  |</a:t>
            </a:r>
            <a:r>
              <a:rPr lang="en-US" sz="2400">
                <a:solidFill>
                  <a:schemeClr val="dk1"/>
                </a:solidFill>
                <a:latin typeface="Times New Roman"/>
                <a:ea typeface="Times New Roman"/>
                <a:cs typeface="Times New Roman"/>
                <a:sym typeface="Times New Roman"/>
              </a:rPr>
              <a:t>  Genes  </a:t>
            </a:r>
            <a:r>
              <a:rPr lang="en-US" sz="2400">
                <a:solidFill>
                  <a:schemeClr val="hlink"/>
                </a:solidFill>
                <a:latin typeface="Times New Roman"/>
                <a:ea typeface="Times New Roman"/>
                <a:cs typeface="Times New Roman"/>
                <a:sym typeface="Times New Roman"/>
              </a:rPr>
              <a:t>|  Variation Mechanisms</a:t>
            </a:r>
            <a:endParaRPr sz="2400">
              <a:solidFill>
                <a:schemeClr val="dk1"/>
              </a:solidFill>
              <a:latin typeface="Times New Roman"/>
              <a:ea typeface="Times New Roman"/>
              <a:cs typeface="Times New Roman"/>
              <a:sym typeface="Times New Roman"/>
            </a:endParaRPr>
          </a:p>
        </p:txBody>
      </p:sp>
      <p:sp>
        <p:nvSpPr>
          <p:cNvPr id="499" name="Google Shape;499;p40"/>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00" name="Google Shape;500;p40"/>
          <p:cNvGrpSpPr/>
          <p:nvPr/>
        </p:nvGrpSpPr>
        <p:grpSpPr>
          <a:xfrm>
            <a:off x="5029200" y="2133600"/>
            <a:ext cx="3505200" cy="4116388"/>
            <a:chOff x="3168" y="1344"/>
            <a:chExt cx="2208" cy="2593"/>
          </a:xfrm>
        </p:grpSpPr>
        <p:pic>
          <p:nvPicPr>
            <p:cNvPr descr="g-banded-metaphase" id="501" name="Google Shape;501;p40"/>
            <p:cNvPicPr preferRelativeResize="0"/>
            <p:nvPr/>
          </p:nvPicPr>
          <p:blipFill rotWithShape="1">
            <a:blip r:embed="rId3">
              <a:alphaModFix/>
            </a:blip>
            <a:srcRect b="0" l="10212" r="11490" t="0"/>
            <a:stretch/>
          </p:blipFill>
          <p:spPr>
            <a:xfrm>
              <a:off x="3168" y="1344"/>
              <a:ext cx="2208" cy="2220"/>
            </a:xfrm>
            <a:prstGeom prst="rect">
              <a:avLst/>
            </a:prstGeom>
            <a:noFill/>
            <a:ln>
              <a:noFill/>
            </a:ln>
          </p:spPr>
        </p:pic>
        <p:sp>
          <p:nvSpPr>
            <p:cNvPr id="502" name="Google Shape;502;p40"/>
            <p:cNvSpPr txBox="1"/>
            <p:nvPr/>
          </p:nvSpPr>
          <p:spPr>
            <a:xfrm>
              <a:off x="4163" y="3649"/>
              <a:ext cx="116" cy="2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503" name="Google Shape;503;p40"/>
          <p:cNvGrpSpPr/>
          <p:nvPr/>
        </p:nvGrpSpPr>
        <p:grpSpPr>
          <a:xfrm>
            <a:off x="5257800" y="2498725"/>
            <a:ext cx="3354389" cy="3376613"/>
            <a:chOff x="3312" y="1574"/>
            <a:chExt cx="2113" cy="2127"/>
          </a:xfrm>
        </p:grpSpPr>
        <p:pic>
          <p:nvPicPr>
            <p:cNvPr descr="chromosome2" id="504" name="Google Shape;504;p40"/>
            <p:cNvPicPr preferRelativeResize="0"/>
            <p:nvPr/>
          </p:nvPicPr>
          <p:blipFill rotWithShape="1">
            <a:blip r:embed="rId4">
              <a:alphaModFix/>
            </a:blip>
            <a:srcRect b="13184" l="62720" r="7040" t="1850"/>
            <a:stretch/>
          </p:blipFill>
          <p:spPr>
            <a:xfrm>
              <a:off x="4608" y="1584"/>
              <a:ext cx="817" cy="2116"/>
            </a:xfrm>
            <a:prstGeom prst="rect">
              <a:avLst/>
            </a:prstGeom>
            <a:noFill/>
            <a:ln cap="flat" cmpd="sng" w="25400">
              <a:solidFill>
                <a:srgbClr val="FF0000"/>
              </a:solidFill>
              <a:prstDash val="solid"/>
              <a:miter lim="800000"/>
              <a:headEnd len="sm" w="sm" type="none"/>
              <a:tailEnd len="sm" w="sm" type="none"/>
            </a:ln>
          </p:spPr>
        </p:pic>
        <p:cxnSp>
          <p:nvCxnSpPr>
            <p:cNvPr id="505" name="Google Shape;505;p40"/>
            <p:cNvCxnSpPr/>
            <p:nvPr/>
          </p:nvCxnSpPr>
          <p:spPr>
            <a:xfrm>
              <a:off x="3312" y="1824"/>
              <a:ext cx="1278" cy="1877"/>
            </a:xfrm>
            <a:prstGeom prst="straightConnector1">
              <a:avLst/>
            </a:prstGeom>
            <a:noFill/>
            <a:ln cap="flat" cmpd="sng" w="25400">
              <a:solidFill>
                <a:srgbClr val="FF0000"/>
              </a:solidFill>
              <a:prstDash val="solid"/>
              <a:round/>
              <a:headEnd len="med" w="med" type="none"/>
              <a:tailEnd len="med" w="med" type="none"/>
            </a:ln>
          </p:spPr>
        </p:cxnSp>
        <p:cxnSp>
          <p:nvCxnSpPr>
            <p:cNvPr id="506" name="Google Shape;506;p40"/>
            <p:cNvCxnSpPr/>
            <p:nvPr/>
          </p:nvCxnSpPr>
          <p:spPr>
            <a:xfrm flipH="1" rot="10800000">
              <a:off x="3408" y="1574"/>
              <a:ext cx="1191" cy="202"/>
            </a:xfrm>
            <a:prstGeom prst="straightConnector1">
              <a:avLst/>
            </a:prstGeom>
            <a:noFill/>
            <a:ln cap="flat" cmpd="sng" w="25400">
              <a:solidFill>
                <a:srgbClr val="FF0000"/>
              </a:solidFill>
              <a:prstDash val="solid"/>
              <a:round/>
              <a:headEnd len="med" w="med" type="none"/>
              <a:tailEnd len="med" w="med" type="none"/>
            </a:ln>
          </p:spPr>
        </p:cxnSp>
      </p:grpSp>
      <p:grpSp>
        <p:nvGrpSpPr>
          <p:cNvPr id="507" name="Google Shape;507;p40"/>
          <p:cNvGrpSpPr/>
          <p:nvPr/>
        </p:nvGrpSpPr>
        <p:grpSpPr>
          <a:xfrm>
            <a:off x="4724400" y="2133600"/>
            <a:ext cx="2438400" cy="3505200"/>
            <a:chOff x="2976" y="1344"/>
            <a:chExt cx="1536" cy="2208"/>
          </a:xfrm>
        </p:grpSpPr>
        <p:sp>
          <p:nvSpPr>
            <p:cNvPr id="508" name="Google Shape;508;p40"/>
            <p:cNvSpPr/>
            <p:nvPr/>
          </p:nvSpPr>
          <p:spPr>
            <a:xfrm>
              <a:off x="2976" y="1344"/>
              <a:ext cx="1536" cy="912"/>
            </a:xfrm>
            <a:prstGeom prst="wedgeRoundRectCallout">
              <a:avLst>
                <a:gd fmla="val 87954" name="adj1"/>
                <a:gd fmla="val 26208" name="adj2"/>
                <a:gd fmla="val 16667"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I’m 1500 nucleotides long and I make melanin!</a:t>
              </a:r>
              <a:endParaRPr/>
            </a:p>
          </p:txBody>
        </p:sp>
        <p:sp>
          <p:nvSpPr>
            <p:cNvPr id="509" name="Google Shape;509;p40"/>
            <p:cNvSpPr/>
            <p:nvPr/>
          </p:nvSpPr>
          <p:spPr>
            <a:xfrm>
              <a:off x="2976" y="2640"/>
              <a:ext cx="1536" cy="912"/>
            </a:xfrm>
            <a:prstGeom prst="wedgeRoundRectCallout">
              <a:avLst>
                <a:gd fmla="val 88477" name="adj1"/>
                <a:gd fmla="val -18532" name="adj2"/>
                <a:gd fmla="val 16667"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Together we help determine skin color!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41"/>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516" name="Google Shape;516;p41"/>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17" name="Google Shape;517;p41"/>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Meiosis</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copying mechanism of germ-line cells</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trades previously-used alleles between chromosomes</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Mutation</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internal “errors” or environmental effects</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can create new alleles</a:t>
            </a:r>
            <a:endParaRPr/>
          </a:p>
        </p:txBody>
      </p:sp>
      <p:sp>
        <p:nvSpPr>
          <p:cNvPr id="518" name="Google Shape;518;p41"/>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Genetics 101</a:t>
            </a:r>
            <a:endParaRPr/>
          </a:p>
        </p:txBody>
      </p:sp>
      <p:sp>
        <p:nvSpPr>
          <p:cNvPr id="519" name="Google Shape;519;p41"/>
          <p:cNvSpPr txBox="1"/>
          <p:nvPr/>
        </p:nvSpPr>
        <p:spPr>
          <a:xfrm>
            <a:off x="304800" y="1295400"/>
            <a:ext cx="85344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Introduction  |</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Genes</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Variation Mechanisms</a:t>
            </a:r>
            <a:endParaRPr/>
          </a:p>
        </p:txBody>
      </p:sp>
      <p:sp>
        <p:nvSpPr>
          <p:cNvPr id="520" name="Google Shape;520;p41"/>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521" name="Google Shape;521;p41"/>
          <p:cNvPicPr preferRelativeResize="0"/>
          <p:nvPr/>
        </p:nvPicPr>
        <p:blipFill rotWithShape="1">
          <a:blip r:embed="rId3">
            <a:alphaModFix/>
          </a:blip>
          <a:srcRect b="47426" l="38525" r="35213" t="28660"/>
          <a:stretch/>
        </p:blipFill>
        <p:spPr>
          <a:xfrm>
            <a:off x="4724400" y="2046288"/>
            <a:ext cx="1905000" cy="2601912"/>
          </a:xfrm>
          <a:prstGeom prst="rect">
            <a:avLst/>
          </a:prstGeom>
          <a:noFill/>
          <a:ln>
            <a:noFill/>
          </a:ln>
        </p:spPr>
      </p:pic>
      <p:pic>
        <p:nvPicPr>
          <p:cNvPr descr="chromosome2" id="522" name="Google Shape;522;p41"/>
          <p:cNvPicPr preferRelativeResize="0"/>
          <p:nvPr/>
        </p:nvPicPr>
        <p:blipFill rotWithShape="1">
          <a:blip r:embed="rId4">
            <a:alphaModFix/>
          </a:blip>
          <a:srcRect b="13184" l="64533" r="7040" t="1850"/>
          <a:stretch/>
        </p:blipFill>
        <p:spPr>
          <a:xfrm>
            <a:off x="7543800" y="3041650"/>
            <a:ext cx="1219200" cy="3359150"/>
          </a:xfrm>
          <a:prstGeom prst="rect">
            <a:avLst/>
          </a:prstGeom>
          <a:noFill/>
          <a:ln>
            <a:noFill/>
          </a:ln>
        </p:spPr>
      </p:pic>
      <p:grpSp>
        <p:nvGrpSpPr>
          <p:cNvPr id="523" name="Google Shape;523;p41"/>
          <p:cNvGrpSpPr/>
          <p:nvPr/>
        </p:nvGrpSpPr>
        <p:grpSpPr>
          <a:xfrm>
            <a:off x="5257800" y="3479800"/>
            <a:ext cx="3581400" cy="2768600"/>
            <a:chOff x="3312" y="2192"/>
            <a:chExt cx="2256" cy="1744"/>
          </a:xfrm>
        </p:grpSpPr>
        <p:grpSp>
          <p:nvGrpSpPr>
            <p:cNvPr id="524" name="Google Shape;524;p41"/>
            <p:cNvGrpSpPr/>
            <p:nvPr/>
          </p:nvGrpSpPr>
          <p:grpSpPr>
            <a:xfrm>
              <a:off x="3312" y="2192"/>
              <a:ext cx="2256" cy="1744"/>
              <a:chOff x="3312" y="2192"/>
              <a:chExt cx="2256" cy="1744"/>
            </a:xfrm>
          </p:grpSpPr>
          <p:sp>
            <p:nvSpPr>
              <p:cNvPr id="525" name="Google Shape;525;p41"/>
              <p:cNvSpPr/>
              <p:nvPr/>
            </p:nvSpPr>
            <p:spPr>
              <a:xfrm>
                <a:off x="3312" y="3408"/>
                <a:ext cx="528" cy="528"/>
              </a:xfrm>
              <a:prstGeom prst="sun">
                <a:avLst>
                  <a:gd fmla="val 25000" name="adj"/>
                </a:avLst>
              </a:prstGeom>
              <a:gradFill>
                <a:gsLst>
                  <a:gs pos="0">
                    <a:srgbClr val="FFF200"/>
                  </a:gs>
                  <a:gs pos="45000">
                    <a:srgbClr val="FF7A00"/>
                  </a:gs>
                  <a:gs pos="70000">
                    <a:srgbClr val="FF0300"/>
                  </a:gs>
                  <a:gs pos="100000">
                    <a:srgbClr val="4D0808"/>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26" name="Google Shape;526;p41"/>
              <p:cNvSpPr/>
              <p:nvPr/>
            </p:nvSpPr>
            <p:spPr>
              <a:xfrm>
                <a:off x="3840" y="2416"/>
                <a:ext cx="912" cy="1040"/>
              </a:xfrm>
              <a:custGeom>
                <a:rect b="b" l="l" r="r" t="t"/>
                <a:pathLst>
                  <a:path extrusionOk="0" h="1040" w="912">
                    <a:moveTo>
                      <a:pt x="0" y="1040"/>
                    </a:moveTo>
                    <a:cubicBezTo>
                      <a:pt x="20" y="964"/>
                      <a:pt x="40" y="888"/>
                      <a:pt x="96" y="848"/>
                    </a:cubicBezTo>
                    <a:cubicBezTo>
                      <a:pt x="152" y="808"/>
                      <a:pt x="296" y="856"/>
                      <a:pt x="336" y="800"/>
                    </a:cubicBezTo>
                    <a:cubicBezTo>
                      <a:pt x="376" y="744"/>
                      <a:pt x="296" y="576"/>
                      <a:pt x="336" y="512"/>
                    </a:cubicBezTo>
                    <a:cubicBezTo>
                      <a:pt x="376" y="448"/>
                      <a:pt x="537" y="472"/>
                      <a:pt x="576" y="416"/>
                    </a:cubicBezTo>
                    <a:cubicBezTo>
                      <a:pt x="615" y="360"/>
                      <a:pt x="535" y="226"/>
                      <a:pt x="571" y="178"/>
                    </a:cubicBezTo>
                    <a:cubicBezTo>
                      <a:pt x="607" y="130"/>
                      <a:pt x="733" y="160"/>
                      <a:pt x="790" y="130"/>
                    </a:cubicBezTo>
                    <a:cubicBezTo>
                      <a:pt x="847" y="100"/>
                      <a:pt x="887" y="27"/>
                      <a:pt x="912" y="0"/>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27" name="Google Shape;527;p41"/>
              <p:cNvSpPr txBox="1"/>
              <p:nvPr/>
            </p:nvSpPr>
            <p:spPr>
              <a:xfrm>
                <a:off x="5184" y="2192"/>
                <a:ext cx="384" cy="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FF3300"/>
                    </a:solidFill>
                    <a:latin typeface="Arial"/>
                    <a:ea typeface="Arial"/>
                    <a:cs typeface="Arial"/>
                    <a:sym typeface="Arial"/>
                  </a:rPr>
                  <a:t>Allele X</a:t>
                </a:r>
                <a:endParaRPr b="1" sz="1200">
                  <a:solidFill>
                    <a:schemeClr val="dk1"/>
                  </a:solidFill>
                  <a:latin typeface="Arial"/>
                  <a:ea typeface="Arial"/>
                  <a:cs typeface="Arial"/>
                  <a:sym typeface="Arial"/>
                </a:endParaRPr>
              </a:p>
            </p:txBody>
          </p:sp>
        </p:grpSp>
        <p:cxnSp>
          <p:nvCxnSpPr>
            <p:cNvPr id="528" name="Google Shape;528;p41"/>
            <p:cNvCxnSpPr/>
            <p:nvPr/>
          </p:nvCxnSpPr>
          <p:spPr>
            <a:xfrm>
              <a:off x="4800" y="2400"/>
              <a:ext cx="144" cy="0"/>
            </a:xfrm>
            <a:prstGeom prst="straightConnector1">
              <a:avLst/>
            </a:prstGeom>
            <a:noFill/>
            <a:ln cap="flat" cmpd="sng" w="3810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42"/>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535" name="Google Shape;535;p42"/>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36" name="Google Shape;536;p42"/>
          <p:cNvSpPr txBox="1"/>
          <p:nvPr>
            <p:ph idx="1" type="body"/>
          </p:nvPr>
        </p:nvSpPr>
        <p:spPr>
          <a:xfrm>
            <a:off x="6228944" y="228600"/>
            <a:ext cx="2133600" cy="121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Meiosis</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Mutation</a:t>
            </a:r>
            <a:endParaRPr b="0" i="0" sz="2800" u="none" cap="none" strike="noStrike">
              <a:solidFill>
                <a:schemeClr val="dk1"/>
              </a:solidFill>
              <a:latin typeface="Times New Roman"/>
              <a:ea typeface="Times New Roman"/>
              <a:cs typeface="Times New Roman"/>
              <a:sym typeface="Times New Roman"/>
            </a:endParaRPr>
          </a:p>
        </p:txBody>
      </p:sp>
      <p:sp>
        <p:nvSpPr>
          <p:cNvPr id="537" name="Google Shape;537;p42"/>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Genetics 101</a:t>
            </a:r>
            <a:endParaRPr/>
          </a:p>
        </p:txBody>
      </p:sp>
      <p:sp>
        <p:nvSpPr>
          <p:cNvPr id="538" name="Google Shape;538;p42"/>
          <p:cNvSpPr txBox="1"/>
          <p:nvPr/>
        </p:nvSpPr>
        <p:spPr>
          <a:xfrm>
            <a:off x="304800" y="1295400"/>
            <a:ext cx="85344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Introduction  |</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Genes</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Variation Mechanisms</a:t>
            </a:r>
            <a:endParaRPr/>
          </a:p>
        </p:txBody>
      </p:sp>
      <p:grpSp>
        <p:nvGrpSpPr>
          <p:cNvPr id="539" name="Google Shape;539;p42"/>
          <p:cNvGrpSpPr/>
          <p:nvPr/>
        </p:nvGrpSpPr>
        <p:grpSpPr>
          <a:xfrm>
            <a:off x="5181600" y="1239655"/>
            <a:ext cx="3810000" cy="2036945"/>
            <a:chOff x="5029200" y="1981200"/>
            <a:chExt cx="3810000" cy="2036945"/>
          </a:xfrm>
        </p:grpSpPr>
        <p:sp>
          <p:nvSpPr>
            <p:cNvPr id="540" name="Google Shape;540;p42"/>
            <p:cNvSpPr/>
            <p:nvPr/>
          </p:nvSpPr>
          <p:spPr>
            <a:xfrm>
              <a:off x="5029200" y="1981200"/>
              <a:ext cx="3810000" cy="203694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41" name="Google Shape;541;p42"/>
            <p:cNvGrpSpPr/>
            <p:nvPr/>
          </p:nvGrpSpPr>
          <p:grpSpPr>
            <a:xfrm>
              <a:off x="6629400" y="2057400"/>
              <a:ext cx="2133837" cy="1773055"/>
              <a:chOff x="5257801" y="3041650"/>
              <a:chExt cx="4011613" cy="3359150"/>
            </a:xfrm>
          </p:grpSpPr>
          <p:pic>
            <p:nvPicPr>
              <p:cNvPr descr="chromosome2" id="542" name="Google Shape;542;p42"/>
              <p:cNvPicPr preferRelativeResize="0"/>
              <p:nvPr/>
            </p:nvPicPr>
            <p:blipFill rotWithShape="1">
              <a:blip r:embed="rId3">
                <a:alphaModFix/>
              </a:blip>
              <a:srcRect b="13184" l="64533" r="7040" t="1850"/>
              <a:stretch/>
            </p:blipFill>
            <p:spPr>
              <a:xfrm>
                <a:off x="7543800" y="3041650"/>
                <a:ext cx="1219200" cy="3359150"/>
              </a:xfrm>
              <a:prstGeom prst="rect">
                <a:avLst/>
              </a:prstGeom>
              <a:noFill/>
              <a:ln>
                <a:noFill/>
              </a:ln>
            </p:spPr>
          </p:pic>
          <p:grpSp>
            <p:nvGrpSpPr>
              <p:cNvPr id="543" name="Google Shape;543;p42"/>
              <p:cNvGrpSpPr/>
              <p:nvPr/>
            </p:nvGrpSpPr>
            <p:grpSpPr>
              <a:xfrm>
                <a:off x="5257801" y="3271838"/>
                <a:ext cx="4011613" cy="2976563"/>
                <a:chOff x="3312" y="2061"/>
                <a:chExt cx="2527" cy="1875"/>
              </a:xfrm>
            </p:grpSpPr>
            <p:grpSp>
              <p:nvGrpSpPr>
                <p:cNvPr id="544" name="Google Shape;544;p42"/>
                <p:cNvGrpSpPr/>
                <p:nvPr/>
              </p:nvGrpSpPr>
              <p:grpSpPr>
                <a:xfrm>
                  <a:off x="3312" y="2061"/>
                  <a:ext cx="2527" cy="1875"/>
                  <a:chOff x="3312" y="2061"/>
                  <a:chExt cx="2527" cy="1875"/>
                </a:xfrm>
              </p:grpSpPr>
              <p:sp>
                <p:nvSpPr>
                  <p:cNvPr id="545" name="Google Shape;545;p42"/>
                  <p:cNvSpPr/>
                  <p:nvPr/>
                </p:nvSpPr>
                <p:spPr>
                  <a:xfrm>
                    <a:off x="3312" y="3408"/>
                    <a:ext cx="528" cy="528"/>
                  </a:xfrm>
                  <a:prstGeom prst="sun">
                    <a:avLst>
                      <a:gd fmla="val 2500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46" name="Google Shape;546;p42"/>
                  <p:cNvSpPr/>
                  <p:nvPr/>
                </p:nvSpPr>
                <p:spPr>
                  <a:xfrm>
                    <a:off x="3840" y="2416"/>
                    <a:ext cx="912" cy="1040"/>
                  </a:xfrm>
                  <a:custGeom>
                    <a:rect b="b" l="l" r="r" t="t"/>
                    <a:pathLst>
                      <a:path extrusionOk="0" h="1040" w="912">
                        <a:moveTo>
                          <a:pt x="0" y="1040"/>
                        </a:moveTo>
                        <a:cubicBezTo>
                          <a:pt x="20" y="964"/>
                          <a:pt x="40" y="888"/>
                          <a:pt x="96" y="848"/>
                        </a:cubicBezTo>
                        <a:cubicBezTo>
                          <a:pt x="152" y="808"/>
                          <a:pt x="296" y="856"/>
                          <a:pt x="336" y="800"/>
                        </a:cubicBezTo>
                        <a:cubicBezTo>
                          <a:pt x="376" y="744"/>
                          <a:pt x="296" y="576"/>
                          <a:pt x="336" y="512"/>
                        </a:cubicBezTo>
                        <a:cubicBezTo>
                          <a:pt x="376" y="448"/>
                          <a:pt x="537" y="472"/>
                          <a:pt x="576" y="416"/>
                        </a:cubicBezTo>
                        <a:cubicBezTo>
                          <a:pt x="615" y="360"/>
                          <a:pt x="535" y="226"/>
                          <a:pt x="571" y="178"/>
                        </a:cubicBezTo>
                        <a:cubicBezTo>
                          <a:pt x="607" y="130"/>
                          <a:pt x="733" y="160"/>
                          <a:pt x="790" y="130"/>
                        </a:cubicBezTo>
                        <a:cubicBezTo>
                          <a:pt x="847" y="100"/>
                          <a:pt x="887" y="27"/>
                          <a:pt x="912" y="0"/>
                        </a:cubicBezTo>
                      </a:path>
                    </a:pathLst>
                  </a:cu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47" name="Google Shape;547;p42"/>
                  <p:cNvSpPr txBox="1"/>
                  <p:nvPr/>
                </p:nvSpPr>
                <p:spPr>
                  <a:xfrm>
                    <a:off x="5184" y="2061"/>
                    <a:ext cx="655" cy="55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rgbClr val="FF3300"/>
                        </a:solidFill>
                        <a:latin typeface="Arial"/>
                        <a:ea typeface="Arial"/>
                        <a:cs typeface="Arial"/>
                        <a:sym typeface="Arial"/>
                      </a:rPr>
                      <a:t>Allele</a:t>
                    </a:r>
                    <a:r>
                      <a:rPr b="1" lang="en-US" sz="1200">
                        <a:solidFill>
                          <a:srgbClr val="FF3300"/>
                        </a:solidFill>
                        <a:latin typeface="Arial"/>
                        <a:ea typeface="Arial"/>
                        <a:cs typeface="Arial"/>
                        <a:sym typeface="Arial"/>
                      </a:rPr>
                      <a:t> X</a:t>
                    </a:r>
                    <a:endParaRPr b="1" sz="1200">
                      <a:solidFill>
                        <a:schemeClr val="dk1"/>
                      </a:solidFill>
                      <a:latin typeface="Arial"/>
                      <a:ea typeface="Arial"/>
                      <a:cs typeface="Arial"/>
                      <a:sym typeface="Arial"/>
                    </a:endParaRPr>
                  </a:p>
                </p:txBody>
              </p:sp>
            </p:grpSp>
            <p:cxnSp>
              <p:nvCxnSpPr>
                <p:cNvPr id="548" name="Google Shape;548;p42"/>
                <p:cNvCxnSpPr/>
                <p:nvPr/>
              </p:nvCxnSpPr>
              <p:spPr>
                <a:xfrm>
                  <a:off x="4800" y="2400"/>
                  <a:ext cx="144" cy="0"/>
                </a:xfrm>
                <a:prstGeom prst="straightConnector1">
                  <a:avLst/>
                </a:prstGeom>
                <a:solidFill>
                  <a:schemeClr val="lt1"/>
                </a:solidFill>
                <a:ln cap="flat" cmpd="sng" w="38100">
                  <a:solidFill>
                    <a:srgbClr val="FF0000"/>
                  </a:solidFill>
                  <a:prstDash val="solid"/>
                  <a:round/>
                  <a:headEnd len="med" w="med" type="none"/>
                  <a:tailEnd len="med" w="med" type="none"/>
                </a:ln>
              </p:spPr>
            </p:cxnSp>
          </p:grpSp>
        </p:grpSp>
        <p:pic>
          <p:nvPicPr>
            <p:cNvPr id="549" name="Google Shape;549;p42"/>
            <p:cNvPicPr preferRelativeResize="0"/>
            <p:nvPr/>
          </p:nvPicPr>
          <p:blipFill rotWithShape="1">
            <a:blip r:embed="rId4">
              <a:alphaModFix/>
            </a:blip>
            <a:srcRect b="47426" l="38525" r="35213" t="28660"/>
            <a:stretch/>
          </p:blipFill>
          <p:spPr>
            <a:xfrm>
              <a:off x="5189839" y="2057400"/>
              <a:ext cx="1378537" cy="1882852"/>
            </a:xfrm>
            <a:prstGeom prst="rect">
              <a:avLst/>
            </a:prstGeom>
            <a:noFill/>
            <a:ln>
              <a:noFill/>
            </a:ln>
          </p:spPr>
        </p:pic>
      </p:grpSp>
      <p:sp>
        <p:nvSpPr>
          <p:cNvPr id="550" name="Google Shape;550;p42"/>
          <p:cNvSpPr txBox="1"/>
          <p:nvPr/>
        </p:nvSpPr>
        <p:spPr>
          <a:xfrm>
            <a:off x="292608" y="4187952"/>
            <a:ext cx="8805672" cy="2588446"/>
          </a:xfrm>
          <a:prstGeom prst="rect">
            <a:avLst/>
          </a:prstGeom>
          <a:blipFill rotWithShape="1">
            <a:blip r:embed="rId5">
              <a:alphaModFix/>
            </a:blip>
            <a:stretch>
              <a:fillRect b="0" l="-967" r="0" t="0"/>
            </a:stretch>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 </a:t>
            </a:r>
            <a:endParaRPr/>
          </a:p>
        </p:txBody>
      </p:sp>
      <p:grpSp>
        <p:nvGrpSpPr>
          <p:cNvPr id="551" name="Google Shape;551;p42"/>
          <p:cNvGrpSpPr/>
          <p:nvPr/>
        </p:nvGrpSpPr>
        <p:grpSpPr>
          <a:xfrm>
            <a:off x="914328" y="952500"/>
            <a:ext cx="5821752" cy="4648200"/>
            <a:chOff x="914328" y="952500"/>
            <a:chExt cx="5821752" cy="4648200"/>
          </a:xfrm>
        </p:grpSpPr>
        <p:sp>
          <p:nvSpPr>
            <p:cNvPr id="552" name="Google Shape;552;p42"/>
            <p:cNvSpPr/>
            <p:nvPr/>
          </p:nvSpPr>
          <p:spPr>
            <a:xfrm>
              <a:off x="3078480" y="952500"/>
              <a:ext cx="3657600" cy="4648200"/>
            </a:xfrm>
            <a:prstGeom prst="rect">
              <a:avLst/>
            </a:prstGeom>
            <a:solidFill>
              <a:schemeClr val="lt1"/>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53" name="Google Shape;553;p42"/>
            <p:cNvGrpSpPr/>
            <p:nvPr/>
          </p:nvGrpSpPr>
          <p:grpSpPr>
            <a:xfrm>
              <a:off x="3310128" y="1181100"/>
              <a:ext cx="457200" cy="4191000"/>
              <a:chOff x="-2064" y="1152"/>
              <a:chExt cx="288" cy="2640"/>
            </a:xfrm>
          </p:grpSpPr>
          <p:grpSp>
            <p:nvGrpSpPr>
              <p:cNvPr id="554" name="Google Shape;554;p42"/>
              <p:cNvGrpSpPr/>
              <p:nvPr/>
            </p:nvGrpSpPr>
            <p:grpSpPr>
              <a:xfrm>
                <a:off x="-2064" y="1152"/>
                <a:ext cx="288" cy="2640"/>
                <a:chOff x="2352" y="1152"/>
                <a:chExt cx="288" cy="2640"/>
              </a:xfrm>
            </p:grpSpPr>
            <p:sp>
              <p:nvSpPr>
                <p:cNvPr id="555" name="Google Shape;555;p42"/>
                <p:cNvSpPr/>
                <p:nvPr/>
              </p:nvSpPr>
              <p:spPr>
                <a:xfrm>
                  <a:off x="2352" y="11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56" name="Google Shape;556;p42"/>
                <p:cNvSpPr/>
                <p:nvPr/>
              </p:nvSpPr>
              <p:spPr>
                <a:xfrm>
                  <a:off x="2352" y="13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57" name="Google Shape;557;p42"/>
                <p:cNvSpPr/>
                <p:nvPr/>
              </p:nvSpPr>
              <p:spPr>
                <a:xfrm>
                  <a:off x="2352" y="16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58" name="Google Shape;558;p42"/>
                <p:cNvSpPr/>
                <p:nvPr/>
              </p:nvSpPr>
              <p:spPr>
                <a:xfrm>
                  <a:off x="2352" y="18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59" name="Google Shape;559;p42"/>
                <p:cNvSpPr/>
                <p:nvPr/>
              </p:nvSpPr>
              <p:spPr>
                <a:xfrm>
                  <a:off x="2352" y="21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60" name="Google Shape;560;p42"/>
                <p:cNvSpPr/>
                <p:nvPr/>
              </p:nvSpPr>
              <p:spPr>
                <a:xfrm>
                  <a:off x="2352" y="23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61" name="Google Shape;561;p42"/>
                <p:cNvSpPr/>
                <p:nvPr/>
              </p:nvSpPr>
              <p:spPr>
                <a:xfrm>
                  <a:off x="2352" y="25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62" name="Google Shape;562;p42"/>
                <p:cNvSpPr/>
                <p:nvPr/>
              </p:nvSpPr>
              <p:spPr>
                <a:xfrm>
                  <a:off x="2352" y="28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63" name="Google Shape;563;p42"/>
                <p:cNvSpPr/>
                <p:nvPr/>
              </p:nvSpPr>
              <p:spPr>
                <a:xfrm>
                  <a:off x="2352" y="30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64" name="Google Shape;564;p42"/>
                <p:cNvSpPr/>
                <p:nvPr/>
              </p:nvSpPr>
              <p:spPr>
                <a:xfrm>
                  <a:off x="2352" y="33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65" name="Google Shape;565;p42"/>
                <p:cNvSpPr/>
                <p:nvPr/>
              </p:nvSpPr>
              <p:spPr>
                <a:xfrm>
                  <a:off x="2352" y="35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sp>
            <p:nvSpPr>
              <p:cNvPr id="566" name="Google Shape;566;p42"/>
              <p:cNvSpPr/>
              <p:nvPr/>
            </p:nvSpPr>
            <p:spPr>
              <a:xfrm>
                <a:off x="-2064" y="1152"/>
                <a:ext cx="288" cy="720"/>
              </a:xfrm>
              <a:prstGeom prst="rect">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67" name="Google Shape;567;p42"/>
              <p:cNvSpPr/>
              <p:nvPr/>
            </p:nvSpPr>
            <p:spPr>
              <a:xfrm>
                <a:off x="-2064" y="1872"/>
                <a:ext cx="288" cy="720"/>
              </a:xfrm>
              <a:prstGeom prst="rect">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68" name="Google Shape;568;p42"/>
              <p:cNvSpPr/>
              <p:nvPr/>
            </p:nvSpPr>
            <p:spPr>
              <a:xfrm>
                <a:off x="-2064" y="2592"/>
                <a:ext cx="288" cy="72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69" name="Google Shape;569;p42"/>
              <p:cNvSpPr/>
              <p:nvPr/>
            </p:nvSpPr>
            <p:spPr>
              <a:xfrm>
                <a:off x="-2064" y="3312"/>
                <a:ext cx="288" cy="480"/>
              </a:xfrm>
              <a:prstGeom prst="rect">
                <a:avLst/>
              </a:prstGeom>
              <a:noFill/>
              <a:ln cap="flat" cmpd="sng" w="254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cxnSp>
          <p:nvCxnSpPr>
            <p:cNvPr id="570" name="Google Shape;570;p42"/>
            <p:cNvCxnSpPr/>
            <p:nvPr/>
          </p:nvCxnSpPr>
          <p:spPr>
            <a:xfrm flipH="1" rot="10800000">
              <a:off x="914400" y="1899053"/>
              <a:ext cx="2395728" cy="2444347"/>
            </a:xfrm>
            <a:prstGeom prst="straightConnector1">
              <a:avLst/>
            </a:prstGeom>
            <a:noFill/>
            <a:ln cap="flat" cmpd="sng" w="50800">
              <a:solidFill>
                <a:srgbClr val="FF0000"/>
              </a:solidFill>
              <a:prstDash val="solid"/>
              <a:round/>
              <a:headEnd len="sm" w="sm" type="none"/>
              <a:tailEnd len="lg" w="lg" type="triangle"/>
            </a:ln>
          </p:spPr>
        </p:cxnSp>
        <p:cxnSp>
          <p:nvCxnSpPr>
            <p:cNvPr id="571" name="Google Shape;571;p42"/>
            <p:cNvCxnSpPr>
              <a:endCxn id="567" idx="1"/>
            </p:cNvCxnSpPr>
            <p:nvPr/>
          </p:nvCxnSpPr>
          <p:spPr>
            <a:xfrm flipH="1" rot="10800000">
              <a:off x="914328" y="2895600"/>
              <a:ext cx="2395800" cy="1959300"/>
            </a:xfrm>
            <a:prstGeom prst="straightConnector1">
              <a:avLst/>
            </a:prstGeom>
            <a:noFill/>
            <a:ln cap="flat" cmpd="sng" w="50800">
              <a:solidFill>
                <a:srgbClr val="FF0000"/>
              </a:solidFill>
              <a:prstDash val="solid"/>
              <a:round/>
              <a:headEnd len="sm" w="sm" type="none"/>
              <a:tailEnd len="lg" w="lg" type="triangle"/>
            </a:ln>
          </p:spPr>
        </p:cxnSp>
        <p:cxnSp>
          <p:nvCxnSpPr>
            <p:cNvPr id="572" name="Google Shape;572;p42"/>
            <p:cNvCxnSpPr/>
            <p:nvPr/>
          </p:nvCxnSpPr>
          <p:spPr>
            <a:xfrm flipH="1" rot="10800000">
              <a:off x="2313550" y="3883227"/>
              <a:ext cx="934613" cy="461330"/>
            </a:xfrm>
            <a:prstGeom prst="straightConnector1">
              <a:avLst/>
            </a:prstGeom>
            <a:noFill/>
            <a:ln cap="flat" cmpd="sng" w="50800">
              <a:solidFill>
                <a:srgbClr val="FF0000"/>
              </a:solidFill>
              <a:prstDash val="solid"/>
              <a:round/>
              <a:headEnd len="sm" w="sm" type="none"/>
              <a:tailEnd len="lg" w="lg" type="triangle"/>
            </a:ln>
          </p:spPr>
        </p:cxnSp>
        <p:cxnSp>
          <p:nvCxnSpPr>
            <p:cNvPr id="573" name="Google Shape;573;p42"/>
            <p:cNvCxnSpPr>
              <a:endCxn id="569" idx="1"/>
            </p:cNvCxnSpPr>
            <p:nvPr/>
          </p:nvCxnSpPr>
          <p:spPr>
            <a:xfrm flipH="1" rot="10800000">
              <a:off x="2325528" y="4991100"/>
              <a:ext cx="984600" cy="348900"/>
            </a:xfrm>
            <a:prstGeom prst="straightConnector1">
              <a:avLst/>
            </a:prstGeom>
            <a:noFill/>
            <a:ln cap="flat" cmpd="sng" w="50800">
              <a:solidFill>
                <a:srgbClr val="FF0000"/>
              </a:solidFill>
              <a:prstDash val="solid"/>
              <a:round/>
              <a:headEnd len="sm" w="sm" type="none"/>
              <a:tailEnd len="lg" w="lg" type="triangle"/>
            </a:ln>
          </p:spPr>
        </p:cxnSp>
      </p:grpSp>
      <p:grpSp>
        <p:nvGrpSpPr>
          <p:cNvPr id="574" name="Google Shape;574;p42"/>
          <p:cNvGrpSpPr/>
          <p:nvPr/>
        </p:nvGrpSpPr>
        <p:grpSpPr>
          <a:xfrm>
            <a:off x="4069080" y="1181100"/>
            <a:ext cx="457200" cy="4191000"/>
            <a:chOff x="2352" y="1152"/>
            <a:chExt cx="288" cy="2640"/>
          </a:xfrm>
        </p:grpSpPr>
        <p:sp>
          <p:nvSpPr>
            <p:cNvPr id="575" name="Google Shape;575;p42"/>
            <p:cNvSpPr/>
            <p:nvPr/>
          </p:nvSpPr>
          <p:spPr>
            <a:xfrm>
              <a:off x="2352" y="11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76" name="Google Shape;576;p42"/>
            <p:cNvSpPr/>
            <p:nvPr/>
          </p:nvSpPr>
          <p:spPr>
            <a:xfrm>
              <a:off x="2352" y="13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77" name="Google Shape;577;p42"/>
            <p:cNvSpPr/>
            <p:nvPr/>
          </p:nvSpPr>
          <p:spPr>
            <a:xfrm>
              <a:off x="2352" y="16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78" name="Google Shape;578;p42"/>
            <p:cNvSpPr/>
            <p:nvPr/>
          </p:nvSpPr>
          <p:spPr>
            <a:xfrm>
              <a:off x="2352" y="18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79" name="Google Shape;579;p42"/>
            <p:cNvSpPr/>
            <p:nvPr/>
          </p:nvSpPr>
          <p:spPr>
            <a:xfrm>
              <a:off x="2352" y="21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80" name="Google Shape;580;p42"/>
            <p:cNvSpPr/>
            <p:nvPr/>
          </p:nvSpPr>
          <p:spPr>
            <a:xfrm>
              <a:off x="2352" y="23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81" name="Google Shape;581;p42"/>
            <p:cNvSpPr/>
            <p:nvPr/>
          </p:nvSpPr>
          <p:spPr>
            <a:xfrm>
              <a:off x="2352" y="25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82" name="Google Shape;582;p42"/>
            <p:cNvSpPr/>
            <p:nvPr/>
          </p:nvSpPr>
          <p:spPr>
            <a:xfrm>
              <a:off x="2352" y="28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83" name="Google Shape;583;p42"/>
            <p:cNvSpPr/>
            <p:nvPr/>
          </p:nvSpPr>
          <p:spPr>
            <a:xfrm>
              <a:off x="2352" y="30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84" name="Google Shape;584;p42"/>
            <p:cNvSpPr/>
            <p:nvPr/>
          </p:nvSpPr>
          <p:spPr>
            <a:xfrm>
              <a:off x="2352" y="33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85" name="Google Shape;585;p42"/>
            <p:cNvSpPr/>
            <p:nvPr/>
          </p:nvSpPr>
          <p:spPr>
            <a:xfrm>
              <a:off x="2352" y="35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grpSp>
        <p:nvGrpSpPr>
          <p:cNvPr id="586" name="Google Shape;586;p42"/>
          <p:cNvGrpSpPr/>
          <p:nvPr/>
        </p:nvGrpSpPr>
        <p:grpSpPr>
          <a:xfrm>
            <a:off x="4831080" y="1181100"/>
            <a:ext cx="1349375" cy="4191000"/>
            <a:chOff x="4831080" y="1181100"/>
            <a:chExt cx="1349375" cy="4191000"/>
          </a:xfrm>
        </p:grpSpPr>
        <p:grpSp>
          <p:nvGrpSpPr>
            <p:cNvPr id="587" name="Google Shape;587;p42"/>
            <p:cNvGrpSpPr/>
            <p:nvPr/>
          </p:nvGrpSpPr>
          <p:grpSpPr>
            <a:xfrm>
              <a:off x="4831080" y="1181100"/>
              <a:ext cx="457200" cy="4191000"/>
              <a:chOff x="2352" y="1152"/>
              <a:chExt cx="288" cy="2640"/>
            </a:xfrm>
          </p:grpSpPr>
          <p:sp>
            <p:nvSpPr>
              <p:cNvPr id="588" name="Google Shape;588;p42"/>
              <p:cNvSpPr/>
              <p:nvPr/>
            </p:nvSpPr>
            <p:spPr>
              <a:xfrm>
                <a:off x="2352" y="11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89" name="Google Shape;589;p42"/>
              <p:cNvSpPr/>
              <p:nvPr/>
            </p:nvSpPr>
            <p:spPr>
              <a:xfrm>
                <a:off x="2352" y="13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90" name="Google Shape;590;p42"/>
              <p:cNvSpPr/>
              <p:nvPr/>
            </p:nvSpPr>
            <p:spPr>
              <a:xfrm>
                <a:off x="2352" y="16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91" name="Google Shape;591;p42"/>
              <p:cNvSpPr/>
              <p:nvPr/>
            </p:nvSpPr>
            <p:spPr>
              <a:xfrm>
                <a:off x="2352" y="18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92" name="Google Shape;592;p42"/>
              <p:cNvSpPr/>
              <p:nvPr/>
            </p:nvSpPr>
            <p:spPr>
              <a:xfrm>
                <a:off x="2352" y="21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93" name="Google Shape;593;p42"/>
              <p:cNvSpPr/>
              <p:nvPr/>
            </p:nvSpPr>
            <p:spPr>
              <a:xfrm>
                <a:off x="2352" y="23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94" name="Google Shape;594;p42"/>
              <p:cNvSpPr/>
              <p:nvPr/>
            </p:nvSpPr>
            <p:spPr>
              <a:xfrm>
                <a:off x="2352" y="25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95" name="Google Shape;595;p42"/>
              <p:cNvSpPr/>
              <p:nvPr/>
            </p:nvSpPr>
            <p:spPr>
              <a:xfrm>
                <a:off x="2352" y="28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596" name="Google Shape;596;p42"/>
              <p:cNvSpPr/>
              <p:nvPr/>
            </p:nvSpPr>
            <p:spPr>
              <a:xfrm>
                <a:off x="2352" y="30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97" name="Google Shape;597;p42"/>
              <p:cNvSpPr/>
              <p:nvPr/>
            </p:nvSpPr>
            <p:spPr>
              <a:xfrm>
                <a:off x="2352" y="33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598" name="Google Shape;598;p42"/>
              <p:cNvSpPr/>
              <p:nvPr/>
            </p:nvSpPr>
            <p:spPr>
              <a:xfrm>
                <a:off x="2352" y="35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grpSp>
        <p:sp>
          <p:nvSpPr>
            <p:cNvPr id="599" name="Google Shape;599;p42"/>
            <p:cNvSpPr txBox="1"/>
            <p:nvPr/>
          </p:nvSpPr>
          <p:spPr>
            <a:xfrm>
              <a:off x="5767705" y="3086100"/>
              <a:ext cx="41275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grpSp>
      <p:sp>
        <p:nvSpPr>
          <p:cNvPr id="600" name="Google Shape;600;p42"/>
          <p:cNvSpPr/>
          <p:nvPr/>
        </p:nvSpPr>
        <p:spPr>
          <a:xfrm>
            <a:off x="1066800" y="228600"/>
            <a:ext cx="7391400" cy="6324600"/>
          </a:xfrm>
          <a:prstGeom prst="ellipse">
            <a:avLst/>
          </a:prstGeom>
          <a:solidFill>
            <a:srgbClr val="7F7F7F">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01" name="Google Shape;601;p42"/>
          <p:cNvGrpSpPr/>
          <p:nvPr/>
        </p:nvGrpSpPr>
        <p:grpSpPr>
          <a:xfrm>
            <a:off x="3048000" y="990600"/>
            <a:ext cx="3657600" cy="4648200"/>
            <a:chOff x="1680" y="960"/>
            <a:chExt cx="2304" cy="2928"/>
          </a:xfrm>
        </p:grpSpPr>
        <p:sp>
          <p:nvSpPr>
            <p:cNvPr id="602" name="Google Shape;602;p42"/>
            <p:cNvSpPr/>
            <p:nvPr/>
          </p:nvSpPr>
          <p:spPr>
            <a:xfrm>
              <a:off x="1680" y="960"/>
              <a:ext cx="2304" cy="2928"/>
            </a:xfrm>
            <a:prstGeom prst="rect">
              <a:avLst/>
            </a:prstGeom>
            <a:solidFill>
              <a:schemeClr val="lt1"/>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603" name="Google Shape;603;p42"/>
            <p:cNvGrpSpPr/>
            <p:nvPr/>
          </p:nvGrpSpPr>
          <p:grpSpPr>
            <a:xfrm>
              <a:off x="1824" y="1104"/>
              <a:ext cx="288" cy="2640"/>
              <a:chOff x="1824" y="1104"/>
              <a:chExt cx="288" cy="2640"/>
            </a:xfrm>
          </p:grpSpPr>
          <p:sp>
            <p:nvSpPr>
              <p:cNvPr id="604" name="Google Shape;604;p42"/>
              <p:cNvSpPr/>
              <p:nvPr/>
            </p:nvSpPr>
            <p:spPr>
              <a:xfrm>
                <a:off x="1824" y="110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05" name="Google Shape;605;p42"/>
              <p:cNvSpPr/>
              <p:nvPr/>
            </p:nvSpPr>
            <p:spPr>
              <a:xfrm>
                <a:off x="1824" y="134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06" name="Google Shape;606;p42"/>
              <p:cNvSpPr/>
              <p:nvPr/>
            </p:nvSpPr>
            <p:spPr>
              <a:xfrm>
                <a:off x="1824" y="158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07" name="Google Shape;607;p42"/>
              <p:cNvSpPr/>
              <p:nvPr/>
            </p:nvSpPr>
            <p:spPr>
              <a:xfrm>
                <a:off x="1824" y="182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08" name="Google Shape;608;p42"/>
              <p:cNvSpPr/>
              <p:nvPr/>
            </p:nvSpPr>
            <p:spPr>
              <a:xfrm>
                <a:off x="1824" y="206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09" name="Google Shape;609;p42"/>
              <p:cNvSpPr/>
              <p:nvPr/>
            </p:nvSpPr>
            <p:spPr>
              <a:xfrm>
                <a:off x="1824" y="230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10" name="Google Shape;610;p42"/>
              <p:cNvSpPr/>
              <p:nvPr/>
            </p:nvSpPr>
            <p:spPr>
              <a:xfrm>
                <a:off x="1824" y="254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11" name="Google Shape;611;p42"/>
              <p:cNvSpPr/>
              <p:nvPr/>
            </p:nvSpPr>
            <p:spPr>
              <a:xfrm>
                <a:off x="1824" y="278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12" name="Google Shape;612;p42"/>
              <p:cNvSpPr/>
              <p:nvPr/>
            </p:nvSpPr>
            <p:spPr>
              <a:xfrm>
                <a:off x="1824" y="302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13" name="Google Shape;613;p42"/>
              <p:cNvSpPr/>
              <p:nvPr/>
            </p:nvSpPr>
            <p:spPr>
              <a:xfrm>
                <a:off x="1824" y="326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14" name="Google Shape;614;p42"/>
              <p:cNvSpPr/>
              <p:nvPr/>
            </p:nvSpPr>
            <p:spPr>
              <a:xfrm>
                <a:off x="1824" y="350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grpSp>
          <p:nvGrpSpPr>
            <p:cNvPr id="615" name="Google Shape;615;p42"/>
            <p:cNvGrpSpPr/>
            <p:nvPr/>
          </p:nvGrpSpPr>
          <p:grpSpPr>
            <a:xfrm>
              <a:off x="3120" y="1104"/>
              <a:ext cx="288" cy="2640"/>
              <a:chOff x="2352" y="1152"/>
              <a:chExt cx="288" cy="2640"/>
            </a:xfrm>
          </p:grpSpPr>
          <p:sp>
            <p:nvSpPr>
              <p:cNvPr id="616" name="Google Shape;616;p42"/>
              <p:cNvSpPr/>
              <p:nvPr/>
            </p:nvSpPr>
            <p:spPr>
              <a:xfrm>
                <a:off x="2352" y="115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17" name="Google Shape;617;p42"/>
              <p:cNvSpPr/>
              <p:nvPr/>
            </p:nvSpPr>
            <p:spPr>
              <a:xfrm>
                <a:off x="2352" y="139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18" name="Google Shape;618;p42"/>
              <p:cNvSpPr/>
              <p:nvPr/>
            </p:nvSpPr>
            <p:spPr>
              <a:xfrm>
                <a:off x="2352" y="163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19" name="Google Shape;619;p42"/>
              <p:cNvSpPr/>
              <p:nvPr/>
            </p:nvSpPr>
            <p:spPr>
              <a:xfrm>
                <a:off x="2352" y="187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20" name="Google Shape;620;p42"/>
              <p:cNvSpPr/>
              <p:nvPr/>
            </p:nvSpPr>
            <p:spPr>
              <a:xfrm>
                <a:off x="2352" y="211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21" name="Google Shape;621;p42"/>
              <p:cNvSpPr/>
              <p:nvPr/>
            </p:nvSpPr>
            <p:spPr>
              <a:xfrm>
                <a:off x="2352" y="235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22" name="Google Shape;622;p42"/>
              <p:cNvSpPr/>
              <p:nvPr/>
            </p:nvSpPr>
            <p:spPr>
              <a:xfrm>
                <a:off x="2352" y="259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23" name="Google Shape;623;p42"/>
              <p:cNvSpPr/>
              <p:nvPr/>
            </p:nvSpPr>
            <p:spPr>
              <a:xfrm>
                <a:off x="2352" y="283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24" name="Google Shape;624;p42"/>
              <p:cNvSpPr/>
              <p:nvPr/>
            </p:nvSpPr>
            <p:spPr>
              <a:xfrm>
                <a:off x="2352" y="307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25" name="Google Shape;625;p42"/>
              <p:cNvSpPr/>
              <p:nvPr/>
            </p:nvSpPr>
            <p:spPr>
              <a:xfrm>
                <a:off x="2352" y="331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26" name="Google Shape;626;p42"/>
              <p:cNvSpPr/>
              <p:nvPr/>
            </p:nvSpPr>
            <p:spPr>
              <a:xfrm>
                <a:off x="2352" y="355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grpSp>
          <p:nvGrpSpPr>
            <p:cNvPr id="627" name="Google Shape;627;p42"/>
            <p:cNvGrpSpPr/>
            <p:nvPr/>
          </p:nvGrpSpPr>
          <p:grpSpPr>
            <a:xfrm>
              <a:off x="2304" y="1104"/>
              <a:ext cx="288" cy="2640"/>
              <a:chOff x="2304" y="1104"/>
              <a:chExt cx="288" cy="2640"/>
            </a:xfrm>
          </p:grpSpPr>
          <p:sp>
            <p:nvSpPr>
              <p:cNvPr id="628" name="Google Shape;628;p42"/>
              <p:cNvSpPr/>
              <p:nvPr/>
            </p:nvSpPr>
            <p:spPr>
              <a:xfrm>
                <a:off x="2304" y="110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29" name="Google Shape;629;p42"/>
              <p:cNvSpPr/>
              <p:nvPr/>
            </p:nvSpPr>
            <p:spPr>
              <a:xfrm>
                <a:off x="2304" y="134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30" name="Google Shape;630;p42"/>
              <p:cNvSpPr/>
              <p:nvPr/>
            </p:nvSpPr>
            <p:spPr>
              <a:xfrm>
                <a:off x="2304" y="158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31" name="Google Shape;631;p42"/>
              <p:cNvSpPr/>
              <p:nvPr/>
            </p:nvSpPr>
            <p:spPr>
              <a:xfrm>
                <a:off x="2304" y="182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32" name="Google Shape;632;p42"/>
              <p:cNvSpPr/>
              <p:nvPr/>
            </p:nvSpPr>
            <p:spPr>
              <a:xfrm>
                <a:off x="2304" y="206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33" name="Google Shape;633;p42"/>
              <p:cNvSpPr/>
              <p:nvPr/>
            </p:nvSpPr>
            <p:spPr>
              <a:xfrm>
                <a:off x="2304" y="230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34" name="Google Shape;634;p42"/>
              <p:cNvSpPr/>
              <p:nvPr/>
            </p:nvSpPr>
            <p:spPr>
              <a:xfrm>
                <a:off x="2304" y="254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35" name="Google Shape;635;p42"/>
              <p:cNvSpPr/>
              <p:nvPr/>
            </p:nvSpPr>
            <p:spPr>
              <a:xfrm>
                <a:off x="2304" y="278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36" name="Google Shape;636;p42"/>
              <p:cNvSpPr/>
              <p:nvPr/>
            </p:nvSpPr>
            <p:spPr>
              <a:xfrm>
                <a:off x="2304" y="302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37" name="Google Shape;637;p42"/>
              <p:cNvSpPr/>
              <p:nvPr/>
            </p:nvSpPr>
            <p:spPr>
              <a:xfrm>
                <a:off x="2304" y="326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38" name="Google Shape;638;p42"/>
              <p:cNvSpPr/>
              <p:nvPr/>
            </p:nvSpPr>
            <p:spPr>
              <a:xfrm>
                <a:off x="2304" y="350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sp>
          <p:nvSpPr>
            <p:cNvPr id="639" name="Google Shape;639;p42"/>
            <p:cNvSpPr txBox="1"/>
            <p:nvPr/>
          </p:nvSpPr>
          <p:spPr>
            <a:xfrm>
              <a:off x="2752" y="2136"/>
              <a:ext cx="224" cy="2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t>
              </a:r>
              <a:endParaRPr/>
            </a:p>
          </p:txBody>
        </p:sp>
        <p:grpSp>
          <p:nvGrpSpPr>
            <p:cNvPr id="640" name="Google Shape;640;p42"/>
            <p:cNvGrpSpPr/>
            <p:nvPr/>
          </p:nvGrpSpPr>
          <p:grpSpPr>
            <a:xfrm>
              <a:off x="3600" y="1104"/>
              <a:ext cx="288" cy="2640"/>
              <a:chOff x="2352" y="1152"/>
              <a:chExt cx="288" cy="2640"/>
            </a:xfrm>
          </p:grpSpPr>
          <p:sp>
            <p:nvSpPr>
              <p:cNvPr id="641" name="Google Shape;641;p42"/>
              <p:cNvSpPr/>
              <p:nvPr/>
            </p:nvSpPr>
            <p:spPr>
              <a:xfrm>
                <a:off x="2352" y="115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42" name="Google Shape;642;p42"/>
              <p:cNvSpPr/>
              <p:nvPr/>
            </p:nvSpPr>
            <p:spPr>
              <a:xfrm>
                <a:off x="2352" y="139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43" name="Google Shape;643;p42"/>
              <p:cNvSpPr/>
              <p:nvPr/>
            </p:nvSpPr>
            <p:spPr>
              <a:xfrm>
                <a:off x="2352" y="163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44" name="Google Shape;644;p42"/>
              <p:cNvSpPr/>
              <p:nvPr/>
            </p:nvSpPr>
            <p:spPr>
              <a:xfrm>
                <a:off x="2352" y="187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45" name="Google Shape;645;p42"/>
              <p:cNvSpPr/>
              <p:nvPr/>
            </p:nvSpPr>
            <p:spPr>
              <a:xfrm>
                <a:off x="2352" y="211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46" name="Google Shape;646;p42"/>
              <p:cNvSpPr/>
              <p:nvPr/>
            </p:nvSpPr>
            <p:spPr>
              <a:xfrm>
                <a:off x="2352" y="235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47" name="Google Shape;647;p42"/>
              <p:cNvSpPr/>
              <p:nvPr/>
            </p:nvSpPr>
            <p:spPr>
              <a:xfrm>
                <a:off x="2352" y="259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648" name="Google Shape;648;p42"/>
              <p:cNvSpPr/>
              <p:nvPr/>
            </p:nvSpPr>
            <p:spPr>
              <a:xfrm>
                <a:off x="2352" y="283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49" name="Google Shape;649;p42"/>
              <p:cNvSpPr/>
              <p:nvPr/>
            </p:nvSpPr>
            <p:spPr>
              <a:xfrm>
                <a:off x="2352" y="307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50" name="Google Shape;650;p42"/>
              <p:cNvSpPr/>
              <p:nvPr/>
            </p:nvSpPr>
            <p:spPr>
              <a:xfrm>
                <a:off x="2352" y="331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651" name="Google Shape;651;p42"/>
              <p:cNvSpPr/>
              <p:nvPr/>
            </p:nvSpPr>
            <p:spPr>
              <a:xfrm>
                <a:off x="2352" y="355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grpSp>
          <p:nvGrpSpPr>
            <p:cNvPr id="652" name="Google Shape;652;p42"/>
            <p:cNvGrpSpPr/>
            <p:nvPr/>
          </p:nvGrpSpPr>
          <p:grpSpPr>
            <a:xfrm>
              <a:off x="2112" y="2736"/>
              <a:ext cx="192" cy="96"/>
              <a:chOff x="2112" y="2736"/>
              <a:chExt cx="192" cy="96"/>
            </a:xfrm>
          </p:grpSpPr>
          <p:cxnSp>
            <p:nvCxnSpPr>
              <p:cNvPr id="653" name="Google Shape;653;p42"/>
              <p:cNvCxnSpPr/>
              <p:nvPr/>
            </p:nvCxnSpPr>
            <p:spPr>
              <a:xfrm>
                <a:off x="2112" y="2736"/>
                <a:ext cx="192" cy="0"/>
              </a:xfrm>
              <a:prstGeom prst="straightConnector1">
                <a:avLst/>
              </a:prstGeom>
              <a:noFill/>
              <a:ln cap="flat" cmpd="sng" w="9525">
                <a:solidFill>
                  <a:srgbClr val="FF0000"/>
                </a:solidFill>
                <a:prstDash val="solid"/>
                <a:round/>
                <a:headEnd len="med" w="med" type="triangle"/>
                <a:tailEnd len="med" w="med" type="triangle"/>
              </a:ln>
            </p:spPr>
          </p:cxnSp>
          <p:cxnSp>
            <p:nvCxnSpPr>
              <p:cNvPr id="654" name="Google Shape;654;p42"/>
              <p:cNvCxnSpPr/>
              <p:nvPr/>
            </p:nvCxnSpPr>
            <p:spPr>
              <a:xfrm rot="10800000">
                <a:off x="2112" y="2832"/>
                <a:ext cx="192" cy="0"/>
              </a:xfrm>
              <a:prstGeom prst="straightConnector1">
                <a:avLst/>
              </a:prstGeom>
              <a:noFill/>
              <a:ln cap="flat" cmpd="sng" w="9525">
                <a:solidFill>
                  <a:srgbClr val="FF0000"/>
                </a:solidFill>
                <a:prstDash val="solid"/>
                <a:round/>
                <a:headEnd len="med" w="med" type="triangl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43"/>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661" name="Google Shape;661;p43"/>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662" name="Google Shape;662;p43"/>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Presentation Outline</a:t>
            </a:r>
            <a:endParaRPr/>
          </a:p>
        </p:txBody>
      </p:sp>
      <p:sp>
        <p:nvSpPr>
          <p:cNvPr id="663" name="Google Shape;663;p43"/>
          <p:cNvSpPr txBox="1"/>
          <p:nvPr>
            <p:ph idx="1" type="body"/>
          </p:nvPr>
        </p:nvSpPr>
        <p:spPr>
          <a:xfrm>
            <a:off x="304800" y="1981200"/>
            <a:ext cx="85344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What is a GA?</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Genetics 101</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“Genetics” in Genetic Algorithm</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The “Algorithm” in Genetic Algorithm</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The inVEETro Global Optimizer</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Closing Remarks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44"/>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670" name="Google Shape;670;p44"/>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671" name="Google Shape;671;p44"/>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The “Genetics” in GA</a:t>
            </a:r>
            <a:endParaRPr/>
          </a:p>
        </p:txBody>
      </p:sp>
      <p:sp>
        <p:nvSpPr>
          <p:cNvPr id="672" name="Google Shape;672;p44"/>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Molecular genetics</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 chromosome is a strand of genes</a:t>
            </a:r>
            <a:endParaRPr/>
          </a:p>
          <a:p>
            <a:pPr indent="-228600" lvl="2" marL="1143000" marR="0" rtl="0" algn="l">
              <a:lnSpc>
                <a:spcPct val="90000"/>
              </a:lnSpc>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“string” of chemicals</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 gene is a “protein controller”</a:t>
            </a:r>
            <a:endParaRPr/>
          </a:p>
          <a:p>
            <a:pPr indent="-228600" lvl="2" marL="1143000" marR="0" rtl="0" algn="l">
              <a:lnSpc>
                <a:spcPct val="90000"/>
              </a:lnSpc>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an allele codes for a protein</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 group of genes* codes for each </a:t>
            </a:r>
            <a:r>
              <a:rPr b="0" i="1" lang="en-US" sz="2400" u="none" cap="none" strike="noStrike">
                <a:solidFill>
                  <a:schemeClr val="dk1"/>
                </a:solidFill>
                <a:latin typeface="Times New Roman"/>
                <a:ea typeface="Times New Roman"/>
                <a:cs typeface="Times New Roman"/>
                <a:sym typeface="Times New Roman"/>
              </a:rPr>
              <a:t>physical characteristic</a:t>
            </a:r>
            <a:endParaRPr/>
          </a:p>
          <a:p>
            <a:pPr indent="-285750" lvl="1" marL="742950" marR="0" rtl="0" algn="l">
              <a:lnSpc>
                <a:spcPct val="90000"/>
              </a:lnSpc>
              <a:spcBef>
                <a:spcPts val="480"/>
              </a:spcBef>
              <a:spcAft>
                <a:spcPts val="0"/>
              </a:spcAft>
              <a:buClr>
                <a:schemeClr val="dk1"/>
              </a:buClr>
              <a:buSzPts val="2400"/>
              <a:buFont typeface="Times New Roman"/>
              <a:buChar char="–"/>
            </a:pPr>
            <a:r>
              <a:rPr b="0" i="1" lang="en-US" sz="2400" u="none" cap="none" strike="noStrike">
                <a:solidFill>
                  <a:schemeClr val="dk1"/>
                </a:solidFill>
                <a:latin typeface="Times New Roman"/>
                <a:ea typeface="Times New Roman"/>
                <a:cs typeface="Times New Roman"/>
                <a:sym typeface="Times New Roman"/>
              </a:rPr>
              <a:t>a set of</a:t>
            </a:r>
            <a:r>
              <a:rPr b="0" i="0" lang="en-US" sz="2400" u="none" cap="none" strike="noStrike">
                <a:solidFill>
                  <a:schemeClr val="dk1"/>
                </a:solidFill>
                <a:latin typeface="Times New Roman"/>
                <a:ea typeface="Times New Roman"/>
                <a:cs typeface="Times New Roman"/>
                <a:sym typeface="Times New Roman"/>
              </a:rPr>
              <a:t> chromosomes code for an entire being</a:t>
            </a:r>
            <a:endParaRPr/>
          </a:p>
        </p:txBody>
      </p:sp>
      <p:sp>
        <p:nvSpPr>
          <p:cNvPr id="673" name="Google Shape;673;p44"/>
          <p:cNvSpPr txBox="1"/>
          <p:nvPr/>
        </p:nvSpPr>
        <p:spPr>
          <a:xfrm>
            <a:off x="304800" y="1295400"/>
            <a:ext cx="85344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Bio Nomenclature  </a:t>
            </a:r>
            <a:r>
              <a:rPr lang="en-US" sz="2400">
                <a:solidFill>
                  <a:schemeClr val="hlink"/>
                </a:solidFill>
                <a:latin typeface="Times New Roman"/>
                <a:ea typeface="Times New Roman"/>
                <a:cs typeface="Times New Roman"/>
                <a:sym typeface="Times New Roman"/>
              </a:rPr>
              <a:t>|  GA Nomenclature</a:t>
            </a:r>
            <a:endParaRPr sz="2400">
              <a:solidFill>
                <a:schemeClr val="dk1"/>
              </a:solidFill>
              <a:latin typeface="Times New Roman"/>
              <a:ea typeface="Times New Roman"/>
              <a:cs typeface="Times New Roman"/>
              <a:sym typeface="Times New Roman"/>
            </a:endParaRPr>
          </a:p>
        </p:txBody>
      </p:sp>
      <p:sp>
        <p:nvSpPr>
          <p:cNvPr id="674" name="Google Shape;674;p44"/>
          <p:cNvSpPr/>
          <p:nvPr/>
        </p:nvSpPr>
        <p:spPr>
          <a:xfrm>
            <a:off x="304800" y="6629400"/>
            <a:ext cx="533400" cy="152400"/>
          </a:xfrm>
          <a:prstGeom prst="rect">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hlink"/>
                </a:solidFill>
                <a:latin typeface="Times New Roman"/>
                <a:ea typeface="Times New Roman"/>
                <a:cs typeface="Times New Roman"/>
                <a:sym typeface="Times New Roman"/>
              </a:rPr>
              <a:t>more</a:t>
            </a:r>
            <a:endParaRPr sz="2400">
              <a:solidFill>
                <a:schemeClr val="dk1"/>
              </a:solidFill>
              <a:latin typeface="Times New Roman"/>
              <a:ea typeface="Times New Roman"/>
              <a:cs typeface="Times New Roman"/>
              <a:sym typeface="Times New Roman"/>
            </a:endParaRPr>
          </a:p>
        </p:txBody>
      </p:sp>
      <p:sp>
        <p:nvSpPr>
          <p:cNvPr id="675" name="Google Shape;675;p44"/>
          <p:cNvSpPr txBox="1"/>
          <p:nvPr/>
        </p:nvSpPr>
        <p:spPr>
          <a:xfrm>
            <a:off x="1066800" y="6553200"/>
            <a:ext cx="7391400" cy="2746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*Plus environmental affects.  Such a grouping of genes is known as a polygene.</a:t>
            </a:r>
            <a:endParaRPr sz="2400">
              <a:solidFill>
                <a:schemeClr val="dk1"/>
              </a:solidFill>
              <a:latin typeface="Arial"/>
              <a:ea typeface="Arial"/>
              <a:cs typeface="Arial"/>
              <a:sym typeface="Arial"/>
            </a:endParaRPr>
          </a:p>
        </p:txBody>
      </p:sp>
      <p:grpSp>
        <p:nvGrpSpPr>
          <p:cNvPr id="676" name="Google Shape;676;p44"/>
          <p:cNvGrpSpPr/>
          <p:nvPr/>
        </p:nvGrpSpPr>
        <p:grpSpPr>
          <a:xfrm>
            <a:off x="4648200" y="1981200"/>
            <a:ext cx="4191000" cy="4495800"/>
            <a:chOff x="2928" y="1248"/>
            <a:chExt cx="2640" cy="2832"/>
          </a:xfrm>
        </p:grpSpPr>
        <p:sp>
          <p:nvSpPr>
            <p:cNvPr id="677" name="Google Shape;677;p44"/>
            <p:cNvSpPr/>
            <p:nvPr/>
          </p:nvSpPr>
          <p:spPr>
            <a:xfrm>
              <a:off x="2928" y="1248"/>
              <a:ext cx="2640" cy="283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678" name="Google Shape;678;p44"/>
            <p:cNvGrpSpPr/>
            <p:nvPr/>
          </p:nvGrpSpPr>
          <p:grpSpPr>
            <a:xfrm>
              <a:off x="2976" y="1290"/>
              <a:ext cx="2496" cy="2406"/>
              <a:chOff x="2976" y="1290"/>
              <a:chExt cx="2496" cy="2406"/>
            </a:xfrm>
          </p:grpSpPr>
          <p:sp>
            <p:nvSpPr>
              <p:cNvPr id="679" name="Google Shape;679;p44"/>
              <p:cNvSpPr txBox="1"/>
              <p:nvPr/>
            </p:nvSpPr>
            <p:spPr>
              <a:xfrm>
                <a:off x="3216" y="3408"/>
                <a:ext cx="1196" cy="2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melanin gene</a:t>
                </a:r>
                <a:endParaRPr/>
              </a:p>
            </p:txBody>
          </p:sp>
          <p:pic>
            <p:nvPicPr>
              <p:cNvPr descr="DNA_chromosome" id="680" name="Google Shape;680;p44"/>
              <p:cNvPicPr preferRelativeResize="0"/>
              <p:nvPr/>
            </p:nvPicPr>
            <p:blipFill/>
            <p:spPr>
              <a:xfrm>
                <a:off x="2976" y="1290"/>
                <a:ext cx="1596" cy="1734"/>
              </a:xfrm>
              <a:prstGeom prst="rect">
                <a:avLst/>
              </a:prstGeom>
              <a:noFill/>
              <a:ln>
                <a:noFill/>
              </a:ln>
            </p:spPr>
          </p:pic>
          <p:sp>
            <p:nvSpPr>
              <p:cNvPr id="681" name="Google Shape;681;p44"/>
              <p:cNvSpPr/>
              <p:nvPr/>
            </p:nvSpPr>
            <p:spPr>
              <a:xfrm rot="-1963683">
                <a:off x="3120" y="2064"/>
                <a:ext cx="96" cy="288"/>
              </a:xfrm>
              <a:prstGeom prst="leftBrace">
                <a:avLst>
                  <a:gd fmla="val 2500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682" name="Google Shape;682;p44"/>
              <p:cNvCxnSpPr/>
              <p:nvPr/>
            </p:nvCxnSpPr>
            <p:spPr>
              <a:xfrm>
                <a:off x="3120" y="2256"/>
                <a:ext cx="144" cy="1248"/>
              </a:xfrm>
              <a:prstGeom prst="straightConnector1">
                <a:avLst/>
              </a:prstGeom>
              <a:noFill/>
              <a:ln cap="flat" cmpd="sng" w="9525">
                <a:solidFill>
                  <a:schemeClr val="dk1"/>
                </a:solidFill>
                <a:prstDash val="solid"/>
                <a:round/>
                <a:headEnd len="med" w="med" type="none"/>
                <a:tailEnd len="med" w="med" type="none"/>
              </a:ln>
            </p:spPr>
          </p:cxnSp>
          <p:sp>
            <p:nvSpPr>
              <p:cNvPr id="683" name="Google Shape;683;p44"/>
              <p:cNvSpPr/>
              <p:nvPr/>
            </p:nvSpPr>
            <p:spPr>
              <a:xfrm rot="-2134501">
                <a:off x="3648" y="1632"/>
                <a:ext cx="144" cy="1248"/>
              </a:xfrm>
              <a:prstGeom prst="rightBrace">
                <a:avLst>
                  <a:gd fmla="val 72222"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4" name="Google Shape;684;p44"/>
              <p:cNvSpPr txBox="1"/>
              <p:nvPr/>
            </p:nvSpPr>
            <p:spPr>
              <a:xfrm>
                <a:off x="4464" y="2669"/>
                <a:ext cx="1008" cy="51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skin color genes</a:t>
                </a:r>
                <a:endParaRPr/>
              </a:p>
            </p:txBody>
          </p:sp>
          <p:cxnSp>
            <p:nvCxnSpPr>
              <p:cNvPr id="685" name="Google Shape;685;p44"/>
              <p:cNvCxnSpPr/>
              <p:nvPr/>
            </p:nvCxnSpPr>
            <p:spPr>
              <a:xfrm>
                <a:off x="3792" y="2208"/>
                <a:ext cx="864" cy="48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45"/>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692" name="Google Shape;692;p45"/>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693" name="Google Shape;693;p45"/>
          <p:cNvSpPr txBox="1"/>
          <p:nvPr>
            <p:ph type="title"/>
          </p:nvPr>
        </p:nvSpPr>
        <p:spPr>
          <a:xfrm>
            <a:off x="304800" y="609600"/>
            <a:ext cx="84582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The “Genetics” in GA</a:t>
            </a:r>
            <a:endParaRPr/>
          </a:p>
        </p:txBody>
      </p:sp>
      <p:sp>
        <p:nvSpPr>
          <p:cNvPr id="694" name="Google Shape;694;p45"/>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Genetic Algorithms</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 chromosome is a strand of genes</a:t>
            </a:r>
            <a:endParaRPr/>
          </a:p>
          <a:p>
            <a:pPr indent="-228600" lvl="2" marL="1143000" marR="0" rtl="0" algn="l">
              <a:lnSpc>
                <a:spcPct val="90000"/>
              </a:lnSpc>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 vector, usually binary</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 gene is one bit</a:t>
            </a:r>
            <a:endParaRPr/>
          </a:p>
          <a:p>
            <a:pPr indent="-228600" lvl="2" marL="1143000" marR="0" rtl="0" algn="l">
              <a:lnSpc>
                <a:spcPct val="90000"/>
              </a:lnSpc>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an allele is 0 or 1</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 group of genes codes for a </a:t>
            </a:r>
            <a:r>
              <a:rPr b="0" i="1" lang="en-US" sz="2400" u="none" cap="none" strike="noStrike">
                <a:solidFill>
                  <a:schemeClr val="dk1"/>
                </a:solidFill>
                <a:latin typeface="Times New Roman"/>
                <a:ea typeface="Times New Roman"/>
                <a:cs typeface="Times New Roman"/>
                <a:sym typeface="Times New Roman"/>
              </a:rPr>
              <a:t>parameter</a:t>
            </a:r>
            <a:r>
              <a:rPr b="0" i="0" lang="en-US" sz="2400" u="none" cap="none" strike="noStrike">
                <a:solidFill>
                  <a:schemeClr val="dk1"/>
                </a:solidFill>
                <a:latin typeface="Times New Roman"/>
                <a:ea typeface="Times New Roman"/>
                <a:cs typeface="Times New Roman"/>
                <a:sym typeface="Times New Roman"/>
              </a:rPr>
              <a:t> (independent variable)</a:t>
            </a:r>
            <a:endParaRPr/>
          </a:p>
          <a:p>
            <a:pPr indent="-285750" lvl="1" marL="742950" marR="0" rtl="0" algn="l">
              <a:lnSpc>
                <a:spcPct val="90000"/>
              </a:lnSpc>
              <a:spcBef>
                <a:spcPts val="480"/>
              </a:spcBef>
              <a:spcAft>
                <a:spcPts val="0"/>
              </a:spcAft>
              <a:buClr>
                <a:schemeClr val="dk1"/>
              </a:buClr>
              <a:buSzPts val="2400"/>
              <a:buFont typeface="Times New Roman"/>
              <a:buChar char="–"/>
            </a:pPr>
            <a:r>
              <a:rPr b="0" i="1" lang="en-US" sz="2400" u="none" cap="none" strike="noStrike">
                <a:solidFill>
                  <a:schemeClr val="dk1"/>
                </a:solidFill>
                <a:latin typeface="Times New Roman"/>
                <a:ea typeface="Times New Roman"/>
                <a:cs typeface="Times New Roman"/>
                <a:sym typeface="Times New Roman"/>
              </a:rPr>
              <a:t>each</a:t>
            </a:r>
            <a:r>
              <a:rPr b="0" i="0" lang="en-US" sz="2400" u="none" cap="none" strike="noStrike">
                <a:solidFill>
                  <a:schemeClr val="dk1"/>
                </a:solidFill>
                <a:latin typeface="Times New Roman"/>
                <a:ea typeface="Times New Roman"/>
                <a:cs typeface="Times New Roman"/>
                <a:sym typeface="Times New Roman"/>
              </a:rPr>
              <a:t> chromosome codes for an entire solution, or possible design</a:t>
            </a:r>
            <a:endParaRPr/>
          </a:p>
        </p:txBody>
      </p:sp>
      <p:sp>
        <p:nvSpPr>
          <p:cNvPr id="695" name="Google Shape;695;p45"/>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6" name="Google Shape;696;p45"/>
          <p:cNvSpPr/>
          <p:nvPr/>
        </p:nvSpPr>
        <p:spPr>
          <a:xfrm flipH="1">
            <a:off x="5715000" y="2667000"/>
            <a:ext cx="76200" cy="381000"/>
          </a:xfrm>
          <a:prstGeom prst="leftBracket">
            <a:avLst>
              <a:gd fmla="val 41667"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7" name="Google Shape;697;p45"/>
          <p:cNvSpPr txBox="1"/>
          <p:nvPr/>
        </p:nvSpPr>
        <p:spPr>
          <a:xfrm>
            <a:off x="5848350" y="2667000"/>
            <a:ext cx="1085850" cy="70167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“gene” 1 “gene” 2</a:t>
            </a:r>
            <a:endParaRPr sz="2400">
              <a:solidFill>
                <a:schemeClr val="dk1"/>
              </a:solidFill>
              <a:latin typeface="Times New Roman"/>
              <a:ea typeface="Times New Roman"/>
              <a:cs typeface="Times New Roman"/>
              <a:sym typeface="Times New Roman"/>
            </a:endParaRPr>
          </a:p>
        </p:txBody>
      </p:sp>
      <p:sp>
        <p:nvSpPr>
          <p:cNvPr id="698" name="Google Shape;698;p45"/>
          <p:cNvSpPr/>
          <p:nvPr/>
        </p:nvSpPr>
        <p:spPr>
          <a:xfrm flipH="1">
            <a:off x="5715000" y="3048000"/>
            <a:ext cx="76200" cy="381000"/>
          </a:xfrm>
          <a:prstGeom prst="leftBracket">
            <a:avLst>
              <a:gd fmla="val 41667"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699" name="Google Shape;699;p45"/>
          <p:cNvGrpSpPr/>
          <p:nvPr/>
        </p:nvGrpSpPr>
        <p:grpSpPr>
          <a:xfrm>
            <a:off x="5105400" y="2667000"/>
            <a:ext cx="457200" cy="2667000"/>
            <a:chOff x="4896" y="1536"/>
            <a:chExt cx="288" cy="1680"/>
          </a:xfrm>
        </p:grpSpPr>
        <p:sp>
          <p:nvSpPr>
            <p:cNvPr id="700" name="Google Shape;700;p45"/>
            <p:cNvSpPr/>
            <p:nvPr/>
          </p:nvSpPr>
          <p:spPr>
            <a:xfrm>
              <a:off x="4896" y="1536"/>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701" name="Google Shape;701;p45"/>
            <p:cNvSpPr/>
            <p:nvPr/>
          </p:nvSpPr>
          <p:spPr>
            <a:xfrm>
              <a:off x="4896" y="1776"/>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02" name="Google Shape;702;p45"/>
            <p:cNvSpPr/>
            <p:nvPr/>
          </p:nvSpPr>
          <p:spPr>
            <a:xfrm>
              <a:off x="4896" y="2016"/>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703" name="Google Shape;703;p45"/>
            <p:cNvSpPr/>
            <p:nvPr/>
          </p:nvSpPr>
          <p:spPr>
            <a:xfrm>
              <a:off x="4896" y="2256"/>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04" name="Google Shape;704;p45"/>
            <p:cNvSpPr/>
            <p:nvPr/>
          </p:nvSpPr>
          <p:spPr>
            <a:xfrm>
              <a:off x="4896" y="2496"/>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05" name="Google Shape;705;p45"/>
            <p:cNvSpPr/>
            <p:nvPr/>
          </p:nvSpPr>
          <p:spPr>
            <a:xfrm>
              <a:off x="4896" y="2736"/>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706" name="Google Shape;706;p45"/>
            <p:cNvSpPr/>
            <p:nvPr/>
          </p:nvSpPr>
          <p:spPr>
            <a:xfrm>
              <a:off x="4896" y="2976"/>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sp>
        <p:nvSpPr>
          <p:cNvPr id="707" name="Google Shape;707;p45"/>
          <p:cNvSpPr txBox="1"/>
          <p:nvPr/>
        </p:nvSpPr>
        <p:spPr>
          <a:xfrm>
            <a:off x="6400800" y="3810000"/>
            <a:ext cx="1066800" cy="155257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missile body radius genes</a:t>
            </a:r>
            <a:endParaRPr/>
          </a:p>
        </p:txBody>
      </p:sp>
      <p:sp>
        <p:nvSpPr>
          <p:cNvPr id="708" name="Google Shape;708;p45"/>
          <p:cNvSpPr/>
          <p:nvPr/>
        </p:nvSpPr>
        <p:spPr>
          <a:xfrm>
            <a:off x="5791200" y="3810000"/>
            <a:ext cx="381000" cy="1524000"/>
          </a:xfrm>
          <a:prstGeom prst="rightBrace">
            <a:avLst>
              <a:gd fmla="val 33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9" name="Google Shape;709;p45"/>
          <p:cNvSpPr txBox="1"/>
          <p:nvPr/>
        </p:nvSpPr>
        <p:spPr>
          <a:xfrm>
            <a:off x="304800" y="1295400"/>
            <a:ext cx="85344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Bio Nomenclature</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GA Nomenclature</a:t>
            </a:r>
            <a:endParaRPr/>
          </a:p>
        </p:txBody>
      </p:sp>
      <p:grpSp>
        <p:nvGrpSpPr>
          <p:cNvPr id="710" name="Google Shape;710;p45"/>
          <p:cNvGrpSpPr/>
          <p:nvPr/>
        </p:nvGrpSpPr>
        <p:grpSpPr>
          <a:xfrm>
            <a:off x="304800" y="1981200"/>
            <a:ext cx="4191000" cy="4495800"/>
            <a:chOff x="2928" y="1248"/>
            <a:chExt cx="2640" cy="2832"/>
          </a:xfrm>
        </p:grpSpPr>
        <p:sp>
          <p:nvSpPr>
            <p:cNvPr id="711" name="Google Shape;711;p45"/>
            <p:cNvSpPr/>
            <p:nvPr/>
          </p:nvSpPr>
          <p:spPr>
            <a:xfrm>
              <a:off x="2928" y="1248"/>
              <a:ext cx="2640" cy="283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712" name="Google Shape;712;p45"/>
            <p:cNvGrpSpPr/>
            <p:nvPr/>
          </p:nvGrpSpPr>
          <p:grpSpPr>
            <a:xfrm>
              <a:off x="2976" y="1290"/>
              <a:ext cx="2496" cy="2406"/>
              <a:chOff x="2976" y="1290"/>
              <a:chExt cx="2496" cy="2406"/>
            </a:xfrm>
          </p:grpSpPr>
          <p:sp>
            <p:nvSpPr>
              <p:cNvPr id="713" name="Google Shape;713;p45"/>
              <p:cNvSpPr txBox="1"/>
              <p:nvPr/>
            </p:nvSpPr>
            <p:spPr>
              <a:xfrm>
                <a:off x="3216" y="3408"/>
                <a:ext cx="1196" cy="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melanin gene</a:t>
                </a:r>
                <a:endParaRPr/>
              </a:p>
            </p:txBody>
          </p:sp>
          <p:pic>
            <p:nvPicPr>
              <p:cNvPr descr="DNA_chromosome" id="714" name="Google Shape;714;p45"/>
              <p:cNvPicPr preferRelativeResize="0"/>
              <p:nvPr/>
            </p:nvPicPr>
            <p:blipFill/>
            <p:spPr>
              <a:xfrm>
                <a:off x="2976" y="1290"/>
                <a:ext cx="1596" cy="1734"/>
              </a:xfrm>
              <a:prstGeom prst="rect">
                <a:avLst/>
              </a:prstGeom>
              <a:solidFill>
                <a:schemeClr val="lt1"/>
              </a:solidFill>
              <a:ln>
                <a:noFill/>
              </a:ln>
            </p:spPr>
          </p:pic>
          <p:sp>
            <p:nvSpPr>
              <p:cNvPr id="715" name="Google Shape;715;p45"/>
              <p:cNvSpPr/>
              <p:nvPr/>
            </p:nvSpPr>
            <p:spPr>
              <a:xfrm rot="-1963683">
                <a:off x="3120" y="2064"/>
                <a:ext cx="96" cy="288"/>
              </a:xfrm>
              <a:prstGeom prst="leftBrace">
                <a:avLst>
                  <a:gd fmla="val 25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716" name="Google Shape;716;p45"/>
              <p:cNvCxnSpPr/>
              <p:nvPr/>
            </p:nvCxnSpPr>
            <p:spPr>
              <a:xfrm>
                <a:off x="3120" y="2256"/>
                <a:ext cx="144" cy="1248"/>
              </a:xfrm>
              <a:prstGeom prst="straightConnector1">
                <a:avLst/>
              </a:prstGeom>
              <a:noFill/>
              <a:ln cap="flat" cmpd="sng" w="9525">
                <a:solidFill>
                  <a:schemeClr val="dk1"/>
                </a:solidFill>
                <a:prstDash val="solid"/>
                <a:round/>
                <a:headEnd len="med" w="med" type="none"/>
                <a:tailEnd len="med" w="med" type="none"/>
              </a:ln>
            </p:spPr>
          </p:cxnSp>
          <p:sp>
            <p:nvSpPr>
              <p:cNvPr id="717" name="Google Shape;717;p45"/>
              <p:cNvSpPr/>
              <p:nvPr/>
            </p:nvSpPr>
            <p:spPr>
              <a:xfrm rot="-2134501">
                <a:off x="3648" y="1632"/>
                <a:ext cx="144" cy="1248"/>
              </a:xfrm>
              <a:prstGeom prst="rightBrace">
                <a:avLst>
                  <a:gd fmla="val 72222"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8" name="Google Shape;718;p45"/>
              <p:cNvSpPr txBox="1"/>
              <p:nvPr/>
            </p:nvSpPr>
            <p:spPr>
              <a:xfrm>
                <a:off x="4464" y="2669"/>
                <a:ext cx="1008" cy="51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skin color genes</a:t>
                </a:r>
                <a:endParaRPr/>
              </a:p>
            </p:txBody>
          </p:sp>
          <p:cxnSp>
            <p:nvCxnSpPr>
              <p:cNvPr id="719" name="Google Shape;719;p45"/>
              <p:cNvCxnSpPr/>
              <p:nvPr/>
            </p:nvCxnSpPr>
            <p:spPr>
              <a:xfrm>
                <a:off x="3792" y="2208"/>
                <a:ext cx="864" cy="48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Genetic Algorithms - Mike Lensi</a:t>
            </a:r>
            <a:endParaRPr/>
          </a:p>
        </p:txBody>
      </p:sp>
      <p:sp>
        <p:nvSpPr>
          <p:cNvPr id="166" name="Google Shape;166;p28"/>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67" name="Google Shape;167;p28"/>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Presentation Outline</a:t>
            </a:r>
            <a:endParaRPr/>
          </a:p>
        </p:txBody>
      </p:sp>
      <p:sp>
        <p:nvSpPr>
          <p:cNvPr id="168" name="Google Shape;168;p28"/>
          <p:cNvSpPr txBox="1"/>
          <p:nvPr>
            <p:ph idx="1" type="body"/>
          </p:nvPr>
        </p:nvSpPr>
        <p:spPr>
          <a:xfrm>
            <a:off x="304800" y="1981200"/>
            <a:ext cx="85344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Example Problem</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What is a GA?</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Genetics 101</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“Genetics” in Genetic Algorithm</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“Algorithm” in Genetic Algorithm</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 inVEETro Global Optimizer</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Closing Remarks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46"/>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726" name="Google Shape;726;p46"/>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727" name="Google Shape;727;p46"/>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Presentation Outline</a:t>
            </a:r>
            <a:endParaRPr/>
          </a:p>
        </p:txBody>
      </p:sp>
      <p:sp>
        <p:nvSpPr>
          <p:cNvPr id="728" name="Google Shape;728;p46"/>
          <p:cNvSpPr txBox="1"/>
          <p:nvPr>
            <p:ph idx="1" type="body"/>
          </p:nvPr>
        </p:nvSpPr>
        <p:spPr>
          <a:xfrm>
            <a:off x="304800" y="1981200"/>
            <a:ext cx="85344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What is a GA?</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Genetics 101</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The “Genetics” in Genetic Algorithm</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“Algorithm” in Genetic Algorithm</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 inVEETro Global Optimizer</a:t>
            </a:r>
            <a:endParaRPr b="0" i="0" sz="2400" u="none" cap="none" strike="noStrike">
              <a:solidFill>
                <a:schemeClr val="hlink"/>
              </a:solidFill>
              <a:latin typeface="Times New Roman"/>
              <a:ea typeface="Times New Roman"/>
              <a:cs typeface="Times New Roman"/>
              <a:sym typeface="Times New Roman"/>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Closing Remarks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47"/>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735" name="Google Shape;735;p47"/>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736" name="Google Shape;736;p47"/>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The “Algorithm” in GA</a:t>
            </a:r>
            <a:endParaRPr/>
          </a:p>
        </p:txBody>
      </p:sp>
      <p:sp>
        <p:nvSpPr>
          <p:cNvPr id="737" name="Google Shape;737;p47"/>
          <p:cNvSpPr/>
          <p:nvPr/>
        </p:nvSpPr>
        <p:spPr>
          <a:xfrm>
            <a:off x="304800" y="1981200"/>
            <a:ext cx="85344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8" name="Google Shape;738;p47"/>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Initialize  |  Decode  |  Evaluate Fitness  |  Select Survivors  |  Mating</a:t>
            </a:r>
            <a:endParaRPr/>
          </a:p>
        </p:txBody>
      </p:sp>
      <p:sp>
        <p:nvSpPr>
          <p:cNvPr id="739" name="Google Shape;739;p47"/>
          <p:cNvSpPr/>
          <p:nvPr/>
        </p:nvSpPr>
        <p:spPr>
          <a:xfrm>
            <a:off x="457200" y="32766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Initialize</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population</a:t>
            </a:r>
            <a:endParaRPr/>
          </a:p>
        </p:txBody>
      </p:sp>
      <p:sp>
        <p:nvSpPr>
          <p:cNvPr id="740" name="Google Shape;740;p47"/>
          <p:cNvSpPr/>
          <p:nvPr/>
        </p:nvSpPr>
        <p:spPr>
          <a:xfrm>
            <a:off x="2209800" y="45720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Decode</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population</a:t>
            </a:r>
            <a:endParaRPr/>
          </a:p>
        </p:txBody>
      </p:sp>
      <p:sp>
        <p:nvSpPr>
          <p:cNvPr id="741" name="Google Shape;741;p47"/>
          <p:cNvSpPr/>
          <p:nvPr/>
        </p:nvSpPr>
        <p:spPr>
          <a:xfrm>
            <a:off x="4191000" y="45720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Evaluate</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fitness</a:t>
            </a:r>
            <a:endParaRPr/>
          </a:p>
        </p:txBody>
      </p:sp>
      <p:sp>
        <p:nvSpPr>
          <p:cNvPr id="742" name="Google Shape;742;p47"/>
          <p:cNvSpPr/>
          <p:nvPr/>
        </p:nvSpPr>
        <p:spPr>
          <a:xfrm>
            <a:off x="5257800" y="32766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Select</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survivors</a:t>
            </a:r>
            <a:endParaRPr/>
          </a:p>
        </p:txBody>
      </p:sp>
      <p:sp>
        <p:nvSpPr>
          <p:cNvPr id="743" name="Google Shape;743;p47"/>
          <p:cNvSpPr/>
          <p:nvPr/>
        </p:nvSpPr>
        <p:spPr>
          <a:xfrm>
            <a:off x="7391400" y="32766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Mating</a:t>
            </a:r>
            <a:endParaRPr/>
          </a:p>
        </p:txBody>
      </p:sp>
      <p:sp>
        <p:nvSpPr>
          <p:cNvPr id="744" name="Google Shape;744;p47"/>
          <p:cNvSpPr/>
          <p:nvPr/>
        </p:nvSpPr>
        <p:spPr>
          <a:xfrm>
            <a:off x="2209800" y="2133600"/>
            <a:ext cx="1371600" cy="838200"/>
          </a:xfrm>
          <a:prstGeom prst="rect">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Save to</a:t>
            </a:r>
            <a:endParaRPr/>
          </a:p>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history</a:t>
            </a:r>
            <a:endParaRPr sz="2400">
              <a:solidFill>
                <a:schemeClr val="dk1"/>
              </a:solidFill>
              <a:latin typeface="Times New Roman"/>
              <a:ea typeface="Times New Roman"/>
              <a:cs typeface="Times New Roman"/>
              <a:sym typeface="Times New Roman"/>
            </a:endParaRPr>
          </a:p>
        </p:txBody>
      </p:sp>
      <p:sp>
        <p:nvSpPr>
          <p:cNvPr id="745" name="Google Shape;745;p47"/>
          <p:cNvSpPr/>
          <p:nvPr/>
        </p:nvSpPr>
        <p:spPr>
          <a:xfrm>
            <a:off x="5257800" y="2133600"/>
            <a:ext cx="1371600" cy="838200"/>
          </a:xfrm>
          <a:prstGeom prst="rect">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Calculate</a:t>
            </a:r>
            <a:endParaRPr/>
          </a:p>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statistics</a:t>
            </a:r>
            <a:endParaRPr/>
          </a:p>
        </p:txBody>
      </p:sp>
      <p:cxnSp>
        <p:nvCxnSpPr>
          <p:cNvPr id="746" name="Google Shape;746;p47"/>
          <p:cNvCxnSpPr/>
          <p:nvPr/>
        </p:nvCxnSpPr>
        <p:spPr>
          <a:xfrm>
            <a:off x="1828800" y="3657600"/>
            <a:ext cx="3429000" cy="0"/>
          </a:xfrm>
          <a:prstGeom prst="straightConnector1">
            <a:avLst/>
          </a:prstGeom>
          <a:noFill/>
          <a:ln cap="flat" cmpd="sng" w="9525">
            <a:solidFill>
              <a:schemeClr val="dk1"/>
            </a:solidFill>
            <a:prstDash val="solid"/>
            <a:round/>
            <a:headEnd len="med" w="med" type="none"/>
            <a:tailEnd len="med" w="med" type="triangle"/>
          </a:ln>
        </p:spPr>
      </p:cxnSp>
      <p:cxnSp>
        <p:nvCxnSpPr>
          <p:cNvPr id="747" name="Google Shape;747;p47"/>
          <p:cNvCxnSpPr/>
          <p:nvPr/>
        </p:nvCxnSpPr>
        <p:spPr>
          <a:xfrm>
            <a:off x="6629400" y="3657600"/>
            <a:ext cx="762000" cy="0"/>
          </a:xfrm>
          <a:prstGeom prst="straightConnector1">
            <a:avLst/>
          </a:prstGeom>
          <a:noFill/>
          <a:ln cap="flat" cmpd="sng" w="9525">
            <a:solidFill>
              <a:schemeClr val="dk1"/>
            </a:solidFill>
            <a:prstDash val="solid"/>
            <a:round/>
            <a:headEnd len="med" w="med" type="none"/>
            <a:tailEnd len="med" w="med" type="triangle"/>
          </a:ln>
        </p:spPr>
      </p:cxnSp>
      <p:cxnSp>
        <p:nvCxnSpPr>
          <p:cNvPr id="748" name="Google Shape;748;p47"/>
          <p:cNvCxnSpPr/>
          <p:nvPr/>
        </p:nvCxnSpPr>
        <p:spPr>
          <a:xfrm>
            <a:off x="3581400" y="4953000"/>
            <a:ext cx="609600" cy="0"/>
          </a:xfrm>
          <a:prstGeom prst="straightConnector1">
            <a:avLst/>
          </a:prstGeom>
          <a:noFill/>
          <a:ln cap="flat" cmpd="sng" w="9525">
            <a:solidFill>
              <a:schemeClr val="dk1"/>
            </a:solidFill>
            <a:prstDash val="solid"/>
            <a:round/>
            <a:headEnd len="med" w="med" type="none"/>
            <a:tailEnd len="med" w="med" type="triangle"/>
          </a:ln>
        </p:spPr>
      </p:cxnSp>
      <p:cxnSp>
        <p:nvCxnSpPr>
          <p:cNvPr id="749" name="Google Shape;749;p47"/>
          <p:cNvCxnSpPr/>
          <p:nvPr/>
        </p:nvCxnSpPr>
        <p:spPr>
          <a:xfrm rot="10800000">
            <a:off x="2895600" y="2971800"/>
            <a:ext cx="0" cy="685800"/>
          </a:xfrm>
          <a:prstGeom prst="straightConnector1">
            <a:avLst/>
          </a:prstGeom>
          <a:noFill/>
          <a:ln cap="flat" cmpd="sng" w="9525">
            <a:solidFill>
              <a:schemeClr val="hlink"/>
            </a:solidFill>
            <a:prstDash val="solid"/>
            <a:round/>
            <a:headEnd len="med" w="med" type="none"/>
            <a:tailEnd len="med" w="med" type="triangle"/>
          </a:ln>
        </p:spPr>
      </p:cxnSp>
      <p:cxnSp>
        <p:nvCxnSpPr>
          <p:cNvPr id="750" name="Google Shape;750;p47"/>
          <p:cNvCxnSpPr/>
          <p:nvPr/>
        </p:nvCxnSpPr>
        <p:spPr>
          <a:xfrm>
            <a:off x="2895600" y="3657600"/>
            <a:ext cx="0" cy="914400"/>
          </a:xfrm>
          <a:prstGeom prst="straightConnector1">
            <a:avLst/>
          </a:prstGeom>
          <a:noFill/>
          <a:ln cap="flat" cmpd="sng" w="9525">
            <a:solidFill>
              <a:schemeClr val="dk1"/>
            </a:solidFill>
            <a:prstDash val="solid"/>
            <a:round/>
            <a:headEnd len="med" w="med" type="none"/>
            <a:tailEnd len="med" w="med" type="triangle"/>
          </a:ln>
        </p:spPr>
      </p:cxnSp>
      <p:cxnSp>
        <p:nvCxnSpPr>
          <p:cNvPr id="751" name="Google Shape;751;p47"/>
          <p:cNvCxnSpPr/>
          <p:nvPr/>
        </p:nvCxnSpPr>
        <p:spPr>
          <a:xfrm rot="10800000">
            <a:off x="5943600" y="4114800"/>
            <a:ext cx="0" cy="838200"/>
          </a:xfrm>
          <a:prstGeom prst="straightConnector1">
            <a:avLst/>
          </a:prstGeom>
          <a:noFill/>
          <a:ln cap="flat" cmpd="sng" w="9525">
            <a:solidFill>
              <a:schemeClr val="dk1"/>
            </a:solidFill>
            <a:prstDash val="solid"/>
            <a:round/>
            <a:headEnd len="med" w="med" type="none"/>
            <a:tailEnd len="med" w="med" type="triangle"/>
          </a:ln>
        </p:spPr>
      </p:cxnSp>
      <p:cxnSp>
        <p:nvCxnSpPr>
          <p:cNvPr id="752" name="Google Shape;752;p47"/>
          <p:cNvCxnSpPr/>
          <p:nvPr/>
        </p:nvCxnSpPr>
        <p:spPr>
          <a:xfrm rot="10800000">
            <a:off x="1981200" y="3657600"/>
            <a:ext cx="0" cy="2209800"/>
          </a:xfrm>
          <a:prstGeom prst="straightConnector1">
            <a:avLst/>
          </a:prstGeom>
          <a:noFill/>
          <a:ln cap="flat" cmpd="sng" w="9525">
            <a:solidFill>
              <a:schemeClr val="dk1"/>
            </a:solidFill>
            <a:prstDash val="solid"/>
            <a:round/>
            <a:headEnd len="med" w="med" type="none"/>
            <a:tailEnd len="med" w="med" type="triangle"/>
          </a:ln>
        </p:spPr>
      </p:cxnSp>
      <p:cxnSp>
        <p:nvCxnSpPr>
          <p:cNvPr id="753" name="Google Shape;753;p47"/>
          <p:cNvCxnSpPr/>
          <p:nvPr/>
        </p:nvCxnSpPr>
        <p:spPr>
          <a:xfrm>
            <a:off x="1981200" y="5867400"/>
            <a:ext cx="6096000" cy="0"/>
          </a:xfrm>
          <a:prstGeom prst="straightConnector1">
            <a:avLst/>
          </a:prstGeom>
          <a:noFill/>
          <a:ln cap="flat" cmpd="sng" w="9525">
            <a:solidFill>
              <a:schemeClr val="dk1"/>
            </a:solidFill>
            <a:prstDash val="solid"/>
            <a:round/>
            <a:headEnd len="med" w="med" type="none"/>
            <a:tailEnd len="med" w="med" type="none"/>
          </a:ln>
        </p:spPr>
      </p:cxnSp>
      <p:cxnSp>
        <p:nvCxnSpPr>
          <p:cNvPr id="754" name="Google Shape;754;p47"/>
          <p:cNvCxnSpPr/>
          <p:nvPr/>
        </p:nvCxnSpPr>
        <p:spPr>
          <a:xfrm rot="10800000">
            <a:off x="8077200" y="4114800"/>
            <a:ext cx="0" cy="1752600"/>
          </a:xfrm>
          <a:prstGeom prst="straightConnector1">
            <a:avLst/>
          </a:prstGeom>
          <a:noFill/>
          <a:ln cap="flat" cmpd="sng" w="9525">
            <a:solidFill>
              <a:schemeClr val="dk1"/>
            </a:solidFill>
            <a:prstDash val="solid"/>
            <a:round/>
            <a:headEnd len="med" w="med" type="none"/>
            <a:tailEnd len="med" w="med" type="none"/>
          </a:ln>
        </p:spPr>
      </p:cxnSp>
      <p:cxnSp>
        <p:nvCxnSpPr>
          <p:cNvPr id="755" name="Google Shape;755;p47"/>
          <p:cNvCxnSpPr/>
          <p:nvPr/>
        </p:nvCxnSpPr>
        <p:spPr>
          <a:xfrm rot="10800000">
            <a:off x="5562600" y="4953000"/>
            <a:ext cx="381000" cy="0"/>
          </a:xfrm>
          <a:prstGeom prst="straightConnector1">
            <a:avLst/>
          </a:prstGeom>
          <a:noFill/>
          <a:ln cap="flat" cmpd="sng" w="9525">
            <a:solidFill>
              <a:schemeClr val="dk1"/>
            </a:solidFill>
            <a:prstDash val="solid"/>
            <a:round/>
            <a:headEnd len="med" w="med" type="none"/>
            <a:tailEnd len="med" w="med" type="none"/>
          </a:ln>
        </p:spPr>
      </p:cxnSp>
      <p:cxnSp>
        <p:nvCxnSpPr>
          <p:cNvPr id="756" name="Google Shape;756;p47"/>
          <p:cNvCxnSpPr/>
          <p:nvPr/>
        </p:nvCxnSpPr>
        <p:spPr>
          <a:xfrm rot="10800000">
            <a:off x="5943600" y="2971800"/>
            <a:ext cx="0" cy="304800"/>
          </a:xfrm>
          <a:prstGeom prst="straightConnector1">
            <a:avLst/>
          </a:prstGeom>
          <a:noFill/>
          <a:ln cap="flat" cmpd="sng" w="9525">
            <a:solidFill>
              <a:schemeClr val="hlink"/>
            </a:solidFill>
            <a:prstDash val="solid"/>
            <a:round/>
            <a:headEnd len="med" w="med" type="none"/>
            <a:tailEnd len="med" w="med" type="triangle"/>
          </a:ln>
        </p:spPr>
      </p:cxnSp>
      <p:cxnSp>
        <p:nvCxnSpPr>
          <p:cNvPr id="757" name="Google Shape;757;p47"/>
          <p:cNvCxnSpPr/>
          <p:nvPr/>
        </p:nvCxnSpPr>
        <p:spPr>
          <a:xfrm>
            <a:off x="3581400" y="2514600"/>
            <a:ext cx="304800" cy="0"/>
          </a:xfrm>
          <a:prstGeom prst="straightConnector1">
            <a:avLst/>
          </a:prstGeom>
          <a:noFill/>
          <a:ln cap="flat" cmpd="sng" w="9525">
            <a:solidFill>
              <a:schemeClr val="hlink"/>
            </a:solidFill>
            <a:prstDash val="solid"/>
            <a:round/>
            <a:headEnd len="med" w="med" type="none"/>
            <a:tailEnd len="med" w="med" type="none"/>
          </a:ln>
        </p:spPr>
      </p:cxnSp>
      <p:cxnSp>
        <p:nvCxnSpPr>
          <p:cNvPr id="758" name="Google Shape;758;p47"/>
          <p:cNvCxnSpPr/>
          <p:nvPr/>
        </p:nvCxnSpPr>
        <p:spPr>
          <a:xfrm>
            <a:off x="6629400" y="2514600"/>
            <a:ext cx="381000" cy="0"/>
          </a:xfrm>
          <a:prstGeom prst="straightConnector1">
            <a:avLst/>
          </a:prstGeom>
          <a:noFill/>
          <a:ln cap="flat" cmpd="sng" w="9525">
            <a:solidFill>
              <a:schemeClr val="hlink"/>
            </a:solidFill>
            <a:prstDash val="solid"/>
            <a:round/>
            <a:headEnd len="med" w="med" type="none"/>
            <a:tailEnd len="med" w="med" type="none"/>
          </a:ln>
        </p:spPr>
      </p:cxnSp>
      <p:sp>
        <p:nvSpPr>
          <p:cNvPr id="759" name="Google Shape;759;p47"/>
          <p:cNvSpPr txBox="1"/>
          <p:nvPr/>
        </p:nvSpPr>
        <p:spPr>
          <a:xfrm>
            <a:off x="2286000" y="3276600"/>
            <a:ext cx="404813"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X</a:t>
            </a:r>
            <a:endParaRPr/>
          </a:p>
        </p:txBody>
      </p:sp>
      <p:cxnSp>
        <p:nvCxnSpPr>
          <p:cNvPr id="760" name="Google Shape;760;p47"/>
          <p:cNvCxnSpPr/>
          <p:nvPr/>
        </p:nvCxnSpPr>
        <p:spPr>
          <a:xfrm>
            <a:off x="1143000" y="2895600"/>
            <a:ext cx="0" cy="381000"/>
          </a:xfrm>
          <a:prstGeom prst="straightConnector1">
            <a:avLst/>
          </a:prstGeom>
          <a:noFill/>
          <a:ln cap="flat" cmpd="sng" w="9525">
            <a:solidFill>
              <a:schemeClr val="dk1"/>
            </a:solidFill>
            <a:prstDash val="solid"/>
            <a:round/>
            <a:headEnd len="med" w="med" type="none"/>
            <a:tailEnd len="med" w="med" type="triangle"/>
          </a:ln>
        </p:spPr>
      </p:cxnSp>
      <p:sp>
        <p:nvSpPr>
          <p:cNvPr id="761" name="Google Shape;761;p47"/>
          <p:cNvSpPr txBox="1"/>
          <p:nvPr/>
        </p:nvSpPr>
        <p:spPr>
          <a:xfrm>
            <a:off x="1004888" y="2438400"/>
            <a:ext cx="354012"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P</a:t>
            </a:r>
            <a:endParaRPr/>
          </a:p>
        </p:txBody>
      </p:sp>
      <p:sp>
        <p:nvSpPr>
          <p:cNvPr id="762" name="Google Shape;762;p47"/>
          <p:cNvSpPr txBox="1"/>
          <p:nvPr/>
        </p:nvSpPr>
        <p:spPr>
          <a:xfrm>
            <a:off x="3913188" y="2286000"/>
            <a:ext cx="404812"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H</a:t>
            </a:r>
            <a:endParaRPr/>
          </a:p>
        </p:txBody>
      </p:sp>
      <p:sp>
        <p:nvSpPr>
          <p:cNvPr id="763" name="Google Shape;763;p47"/>
          <p:cNvSpPr txBox="1"/>
          <p:nvPr/>
        </p:nvSpPr>
        <p:spPr>
          <a:xfrm>
            <a:off x="6996113" y="2247900"/>
            <a:ext cx="150495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GAdat, sol</a:t>
            </a:r>
            <a:endParaRPr sz="2400">
              <a:solidFill>
                <a:schemeClr val="dk1"/>
              </a:solidFill>
              <a:latin typeface="Times New Roman"/>
              <a:ea typeface="Times New Roman"/>
              <a:cs typeface="Times New Roman"/>
              <a:sym typeface="Times New Roman"/>
            </a:endParaRPr>
          </a:p>
        </p:txBody>
      </p:sp>
      <p:sp>
        <p:nvSpPr>
          <p:cNvPr id="764" name="Google Shape;764;p47"/>
          <p:cNvSpPr txBox="1"/>
          <p:nvPr/>
        </p:nvSpPr>
        <p:spPr>
          <a:xfrm>
            <a:off x="3429000" y="4114800"/>
            <a:ext cx="827088"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Xdec</a:t>
            </a:r>
            <a:endParaRPr/>
          </a:p>
        </p:txBody>
      </p:sp>
      <p:sp>
        <p:nvSpPr>
          <p:cNvPr id="765" name="Google Shape;765;p47"/>
          <p:cNvSpPr txBox="1"/>
          <p:nvPr/>
        </p:nvSpPr>
        <p:spPr>
          <a:xfrm>
            <a:off x="6019800" y="4800600"/>
            <a:ext cx="28575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f</a:t>
            </a:r>
            <a:endParaRPr/>
          </a:p>
        </p:txBody>
      </p:sp>
      <p:sp>
        <p:nvSpPr>
          <p:cNvPr id="766" name="Google Shape;766;p47"/>
          <p:cNvSpPr txBox="1"/>
          <p:nvPr/>
        </p:nvSpPr>
        <p:spPr>
          <a:xfrm>
            <a:off x="6858000" y="3276600"/>
            <a:ext cx="354013"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a:t>
            </a:r>
            <a:endParaRPr/>
          </a:p>
        </p:txBody>
      </p:sp>
      <p:sp>
        <p:nvSpPr>
          <p:cNvPr id="767" name="Google Shape;767;p47"/>
          <p:cNvSpPr txBox="1"/>
          <p:nvPr/>
        </p:nvSpPr>
        <p:spPr>
          <a:xfrm>
            <a:off x="304800" y="6172200"/>
            <a:ext cx="4121150" cy="304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Flow diagram for the inVEETro Global Optimizer v2.0</a:t>
            </a:r>
            <a:endParaRPr sz="2400">
              <a:solidFill>
                <a:schemeClr val="dk1"/>
              </a:solidFill>
              <a:latin typeface="Times New Roman"/>
              <a:ea typeface="Times New Roman"/>
              <a:cs typeface="Times New Roman"/>
              <a:sym typeface="Times New Roman"/>
            </a:endParaRPr>
          </a:p>
        </p:txBody>
      </p:sp>
      <p:grpSp>
        <p:nvGrpSpPr>
          <p:cNvPr id="768" name="Google Shape;768;p47"/>
          <p:cNvGrpSpPr/>
          <p:nvPr/>
        </p:nvGrpSpPr>
        <p:grpSpPr>
          <a:xfrm>
            <a:off x="1371600" y="2057400"/>
            <a:ext cx="3657600" cy="1752600"/>
            <a:chOff x="912" y="1296"/>
            <a:chExt cx="2304" cy="1104"/>
          </a:xfrm>
        </p:grpSpPr>
        <p:sp>
          <p:nvSpPr>
            <p:cNvPr id="769" name="Google Shape;769;p47"/>
            <p:cNvSpPr/>
            <p:nvPr/>
          </p:nvSpPr>
          <p:spPr>
            <a:xfrm>
              <a:off x="1392" y="1296"/>
              <a:ext cx="1824" cy="1104"/>
            </a:xfrm>
            <a:prstGeom prst="rect">
              <a:avLst/>
            </a:prstGeom>
            <a:solidFill>
              <a:schemeClr val="lt1"/>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a:t>
              </a:r>
              <a:r>
                <a:rPr baseline="-25000" lang="en-US" sz="2400">
                  <a:solidFill>
                    <a:schemeClr val="dk1"/>
                  </a:solidFill>
                  <a:latin typeface="Times New Roman"/>
                  <a:ea typeface="Times New Roman"/>
                  <a:cs typeface="Times New Roman"/>
                  <a:sym typeface="Times New Roman"/>
                </a:rPr>
                <a:t>V</a:t>
              </a:r>
              <a:r>
                <a:rPr lang="en-US" sz="2400">
                  <a:solidFill>
                    <a:schemeClr val="dk1"/>
                  </a:solidFill>
                  <a:latin typeface="Times New Roman"/>
                  <a:ea typeface="Times New Roman"/>
                  <a:cs typeface="Times New Roman"/>
                  <a:sym typeface="Times New Roman"/>
                </a:rPr>
                <a:t> = [-6:2:6]</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a:t>
              </a:r>
              <a:r>
                <a:rPr baseline="-25000" lang="en-US" sz="2400">
                  <a:solidFill>
                    <a:schemeClr val="dk1"/>
                  </a:solidFill>
                  <a:latin typeface="Times New Roman"/>
                  <a:ea typeface="Times New Roman"/>
                  <a:cs typeface="Times New Roman"/>
                  <a:sym typeface="Times New Roman"/>
                </a:rPr>
                <a:t>A</a:t>
              </a:r>
              <a:r>
                <a:rPr lang="en-US" sz="2400">
                  <a:solidFill>
                    <a:schemeClr val="dk1"/>
                  </a:solidFill>
                  <a:latin typeface="Times New Roman"/>
                  <a:ea typeface="Times New Roman"/>
                  <a:cs typeface="Times New Roman"/>
                  <a:sym typeface="Times New Roman"/>
                </a:rPr>
                <a:t> = [0.3:0.1:1.0]</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a:t>
              </a:r>
              <a:r>
                <a:rPr baseline="-25000" lang="en-US" sz="2400">
                  <a:solidFill>
                    <a:schemeClr val="dk1"/>
                  </a:solidFill>
                  <a:latin typeface="Times New Roman"/>
                  <a:ea typeface="Times New Roman"/>
                  <a:cs typeface="Times New Roman"/>
                  <a:sym typeface="Times New Roman"/>
                </a:rPr>
                <a:t>V,A</a:t>
              </a:r>
              <a:r>
                <a:rPr lang="en-US" sz="2400">
                  <a:solidFill>
                    <a:schemeClr val="dk1"/>
                  </a:solidFill>
                  <a:latin typeface="Times New Roman"/>
                  <a:ea typeface="Times New Roman"/>
                  <a:cs typeface="Times New Roman"/>
                  <a:sym typeface="Times New Roman"/>
                </a:rPr>
                <a:t> = [-1.0:0.1:-0.3]</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a:t>
              </a:r>
              <a:r>
                <a:rPr baseline="-25000" lang="en-US" sz="2400">
                  <a:solidFill>
                    <a:schemeClr val="dk1"/>
                  </a:solidFill>
                  <a:latin typeface="Times New Roman"/>
                  <a:ea typeface="Times New Roman"/>
                  <a:cs typeface="Times New Roman"/>
                  <a:sym typeface="Times New Roman"/>
                </a:rPr>
                <a:t>T</a:t>
              </a:r>
              <a:r>
                <a:rPr lang="en-US" sz="2400">
                  <a:solidFill>
                    <a:schemeClr val="dk1"/>
                  </a:solidFill>
                  <a:latin typeface="Times New Roman"/>
                  <a:ea typeface="Times New Roman"/>
                  <a:cs typeface="Times New Roman"/>
                  <a:sym typeface="Times New Roman"/>
                </a:rPr>
                <a:t> = [-1:1:1]</a:t>
              </a:r>
              <a:endParaRPr/>
            </a:p>
          </p:txBody>
        </p:sp>
        <p:cxnSp>
          <p:nvCxnSpPr>
            <p:cNvPr id="770" name="Google Shape;770;p47"/>
            <p:cNvCxnSpPr/>
            <p:nvPr/>
          </p:nvCxnSpPr>
          <p:spPr>
            <a:xfrm rot="10800000">
              <a:off x="912" y="1680"/>
              <a:ext cx="480" cy="0"/>
            </a:xfrm>
            <a:prstGeom prst="straightConnector1">
              <a:avLst/>
            </a:prstGeom>
            <a:noFill/>
            <a:ln cap="flat" cmpd="sng" w="38100">
              <a:solidFill>
                <a:srgbClr val="FF0000"/>
              </a:solidFill>
              <a:prstDash val="solid"/>
              <a:round/>
              <a:headEnd len="med" w="med" type="none"/>
              <a:tailEnd len="med" w="med" type="triangle"/>
            </a:ln>
          </p:spPr>
        </p:cxnSp>
      </p:grpSp>
      <p:grpSp>
        <p:nvGrpSpPr>
          <p:cNvPr id="771" name="Google Shape;771;p47"/>
          <p:cNvGrpSpPr/>
          <p:nvPr/>
        </p:nvGrpSpPr>
        <p:grpSpPr>
          <a:xfrm>
            <a:off x="4343400" y="3733800"/>
            <a:ext cx="4419600" cy="1752600"/>
            <a:chOff x="2688" y="2352"/>
            <a:chExt cx="2784" cy="1104"/>
          </a:xfrm>
        </p:grpSpPr>
        <p:sp>
          <p:nvSpPr>
            <p:cNvPr id="772" name="Google Shape;772;p47"/>
            <p:cNvSpPr/>
            <p:nvPr/>
          </p:nvSpPr>
          <p:spPr>
            <a:xfrm>
              <a:off x="3168" y="2352"/>
              <a:ext cx="2304" cy="1104"/>
            </a:xfrm>
            <a:prstGeom prst="rect">
              <a:avLst/>
            </a:prstGeom>
            <a:solidFill>
              <a:schemeClr val="lt1"/>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-2	-6	4	…</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0.3	0.4	1.0	…</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-0.7	-0.9	-0.5	…</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0	0	1	...</a:t>
              </a:r>
              <a:endParaRPr/>
            </a:p>
          </p:txBody>
        </p:sp>
        <p:cxnSp>
          <p:nvCxnSpPr>
            <p:cNvPr id="773" name="Google Shape;773;p47"/>
            <p:cNvCxnSpPr/>
            <p:nvPr/>
          </p:nvCxnSpPr>
          <p:spPr>
            <a:xfrm rot="10800000">
              <a:off x="2688" y="2736"/>
              <a:ext cx="480" cy="0"/>
            </a:xfrm>
            <a:prstGeom prst="straightConnector1">
              <a:avLst/>
            </a:prstGeom>
            <a:noFill/>
            <a:ln cap="flat" cmpd="sng" w="38100">
              <a:solidFill>
                <a:srgbClr val="FF0000"/>
              </a:solidFill>
              <a:prstDash val="solid"/>
              <a:round/>
              <a:headEnd len="med" w="med" type="none"/>
              <a:tailEnd len="med" w="med" type="triangle"/>
            </a:ln>
          </p:spPr>
        </p:cxnSp>
        <p:cxnSp>
          <p:nvCxnSpPr>
            <p:cNvPr id="774" name="Google Shape;774;p47"/>
            <p:cNvCxnSpPr/>
            <p:nvPr/>
          </p:nvCxnSpPr>
          <p:spPr>
            <a:xfrm>
              <a:off x="3648" y="2448"/>
              <a:ext cx="0" cy="864"/>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47"/>
            <p:cNvCxnSpPr/>
            <p:nvPr/>
          </p:nvCxnSpPr>
          <p:spPr>
            <a:xfrm>
              <a:off x="4272" y="2448"/>
              <a:ext cx="0" cy="864"/>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47"/>
            <p:cNvCxnSpPr/>
            <p:nvPr/>
          </p:nvCxnSpPr>
          <p:spPr>
            <a:xfrm>
              <a:off x="4848" y="2448"/>
              <a:ext cx="0" cy="864"/>
            </a:xfrm>
            <a:prstGeom prst="straightConnector1">
              <a:avLst/>
            </a:prstGeom>
            <a:noFill/>
            <a:ln cap="flat" cmpd="sng" w="9525">
              <a:solidFill>
                <a:schemeClr val="dk1"/>
              </a:solidFill>
              <a:prstDash val="solid"/>
              <a:round/>
              <a:headEnd len="med" w="med" type="none"/>
              <a:tailEnd len="med" w="med" type="none"/>
            </a:ln>
          </p:spPr>
        </p:cxnSp>
      </p:grpSp>
      <p:grpSp>
        <p:nvGrpSpPr>
          <p:cNvPr id="777" name="Google Shape;777;p47"/>
          <p:cNvGrpSpPr/>
          <p:nvPr/>
        </p:nvGrpSpPr>
        <p:grpSpPr>
          <a:xfrm>
            <a:off x="2743200" y="1524000"/>
            <a:ext cx="4419600" cy="4648200"/>
            <a:chOff x="1728" y="960"/>
            <a:chExt cx="2784" cy="2928"/>
          </a:xfrm>
        </p:grpSpPr>
        <p:sp>
          <p:nvSpPr>
            <p:cNvPr id="778" name="Google Shape;778;p47"/>
            <p:cNvSpPr/>
            <p:nvPr/>
          </p:nvSpPr>
          <p:spPr>
            <a:xfrm>
              <a:off x="2208" y="960"/>
              <a:ext cx="2304" cy="2928"/>
            </a:xfrm>
            <a:prstGeom prst="rect">
              <a:avLst/>
            </a:prstGeom>
            <a:solidFill>
              <a:schemeClr val="lt1"/>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779" name="Google Shape;779;p47"/>
            <p:cNvCxnSpPr/>
            <p:nvPr/>
          </p:nvCxnSpPr>
          <p:spPr>
            <a:xfrm rot="10800000">
              <a:off x="1728" y="2208"/>
              <a:ext cx="480" cy="0"/>
            </a:xfrm>
            <a:prstGeom prst="straightConnector1">
              <a:avLst/>
            </a:prstGeom>
            <a:noFill/>
            <a:ln cap="flat" cmpd="sng" w="38100">
              <a:solidFill>
                <a:srgbClr val="FF0000"/>
              </a:solidFill>
              <a:prstDash val="solid"/>
              <a:round/>
              <a:headEnd len="med" w="med" type="none"/>
              <a:tailEnd len="med" w="med" type="triangle"/>
            </a:ln>
          </p:spPr>
        </p:cxnSp>
        <p:grpSp>
          <p:nvGrpSpPr>
            <p:cNvPr id="780" name="Google Shape;780;p47"/>
            <p:cNvGrpSpPr/>
            <p:nvPr/>
          </p:nvGrpSpPr>
          <p:grpSpPr>
            <a:xfrm>
              <a:off x="2352" y="1104"/>
              <a:ext cx="288" cy="2640"/>
              <a:chOff x="2352" y="1152"/>
              <a:chExt cx="288" cy="2640"/>
            </a:xfrm>
          </p:grpSpPr>
          <p:sp>
            <p:nvSpPr>
              <p:cNvPr id="781" name="Google Shape;781;p47"/>
              <p:cNvSpPr/>
              <p:nvPr/>
            </p:nvSpPr>
            <p:spPr>
              <a:xfrm>
                <a:off x="2352" y="11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782" name="Google Shape;782;p47"/>
              <p:cNvSpPr/>
              <p:nvPr/>
            </p:nvSpPr>
            <p:spPr>
              <a:xfrm>
                <a:off x="2352" y="13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83" name="Google Shape;783;p47"/>
              <p:cNvSpPr/>
              <p:nvPr/>
            </p:nvSpPr>
            <p:spPr>
              <a:xfrm>
                <a:off x="2352" y="16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784" name="Google Shape;784;p47"/>
              <p:cNvSpPr/>
              <p:nvPr/>
            </p:nvSpPr>
            <p:spPr>
              <a:xfrm>
                <a:off x="2352" y="18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85" name="Google Shape;785;p47"/>
              <p:cNvSpPr/>
              <p:nvPr/>
            </p:nvSpPr>
            <p:spPr>
              <a:xfrm>
                <a:off x="2352" y="21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86" name="Google Shape;786;p47"/>
              <p:cNvSpPr/>
              <p:nvPr/>
            </p:nvSpPr>
            <p:spPr>
              <a:xfrm>
                <a:off x="2352" y="23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787" name="Google Shape;787;p47"/>
              <p:cNvSpPr/>
              <p:nvPr/>
            </p:nvSpPr>
            <p:spPr>
              <a:xfrm>
                <a:off x="2352" y="25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788" name="Google Shape;788;p47"/>
              <p:cNvSpPr/>
              <p:nvPr/>
            </p:nvSpPr>
            <p:spPr>
              <a:xfrm>
                <a:off x="2352" y="28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89" name="Google Shape;789;p47"/>
              <p:cNvSpPr/>
              <p:nvPr/>
            </p:nvSpPr>
            <p:spPr>
              <a:xfrm>
                <a:off x="2352" y="30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90" name="Google Shape;790;p47"/>
              <p:cNvSpPr/>
              <p:nvPr/>
            </p:nvSpPr>
            <p:spPr>
              <a:xfrm>
                <a:off x="2352" y="33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91" name="Google Shape;791;p47"/>
              <p:cNvSpPr/>
              <p:nvPr/>
            </p:nvSpPr>
            <p:spPr>
              <a:xfrm>
                <a:off x="2352" y="35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grpSp>
          <p:nvGrpSpPr>
            <p:cNvPr id="792" name="Google Shape;792;p47"/>
            <p:cNvGrpSpPr/>
            <p:nvPr/>
          </p:nvGrpSpPr>
          <p:grpSpPr>
            <a:xfrm>
              <a:off x="3312" y="1104"/>
              <a:ext cx="288" cy="2640"/>
              <a:chOff x="2352" y="1152"/>
              <a:chExt cx="288" cy="2640"/>
            </a:xfrm>
          </p:grpSpPr>
          <p:sp>
            <p:nvSpPr>
              <p:cNvPr id="793" name="Google Shape;793;p47"/>
              <p:cNvSpPr/>
              <p:nvPr/>
            </p:nvSpPr>
            <p:spPr>
              <a:xfrm>
                <a:off x="2352" y="11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94" name="Google Shape;794;p47"/>
              <p:cNvSpPr/>
              <p:nvPr/>
            </p:nvSpPr>
            <p:spPr>
              <a:xfrm>
                <a:off x="2352" y="13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95" name="Google Shape;795;p47"/>
              <p:cNvSpPr/>
              <p:nvPr/>
            </p:nvSpPr>
            <p:spPr>
              <a:xfrm>
                <a:off x="2352" y="16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796" name="Google Shape;796;p47"/>
              <p:cNvSpPr/>
              <p:nvPr/>
            </p:nvSpPr>
            <p:spPr>
              <a:xfrm>
                <a:off x="2352" y="18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97" name="Google Shape;797;p47"/>
              <p:cNvSpPr/>
              <p:nvPr/>
            </p:nvSpPr>
            <p:spPr>
              <a:xfrm>
                <a:off x="2352" y="21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798" name="Google Shape;798;p47"/>
              <p:cNvSpPr/>
              <p:nvPr/>
            </p:nvSpPr>
            <p:spPr>
              <a:xfrm>
                <a:off x="2352" y="23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799" name="Google Shape;799;p47"/>
              <p:cNvSpPr/>
              <p:nvPr/>
            </p:nvSpPr>
            <p:spPr>
              <a:xfrm>
                <a:off x="2352" y="25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00" name="Google Shape;800;p47"/>
              <p:cNvSpPr/>
              <p:nvPr/>
            </p:nvSpPr>
            <p:spPr>
              <a:xfrm>
                <a:off x="2352" y="28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01" name="Google Shape;801;p47"/>
              <p:cNvSpPr/>
              <p:nvPr/>
            </p:nvSpPr>
            <p:spPr>
              <a:xfrm>
                <a:off x="2352" y="30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02" name="Google Shape;802;p47"/>
              <p:cNvSpPr/>
              <p:nvPr/>
            </p:nvSpPr>
            <p:spPr>
              <a:xfrm>
                <a:off x="2352" y="33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03" name="Google Shape;803;p47"/>
              <p:cNvSpPr/>
              <p:nvPr/>
            </p:nvSpPr>
            <p:spPr>
              <a:xfrm>
                <a:off x="2352" y="35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grpSp>
        <p:sp>
          <p:nvSpPr>
            <p:cNvPr id="804" name="Google Shape;804;p47"/>
            <p:cNvSpPr txBox="1"/>
            <p:nvPr/>
          </p:nvSpPr>
          <p:spPr>
            <a:xfrm>
              <a:off x="3902" y="2304"/>
              <a:ext cx="260" cy="2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t>
              </a:r>
              <a:endParaRPr/>
            </a:p>
          </p:txBody>
        </p:sp>
        <p:grpSp>
          <p:nvGrpSpPr>
            <p:cNvPr id="805" name="Google Shape;805;p47"/>
            <p:cNvGrpSpPr/>
            <p:nvPr/>
          </p:nvGrpSpPr>
          <p:grpSpPr>
            <a:xfrm>
              <a:off x="2832" y="1104"/>
              <a:ext cx="288" cy="2640"/>
              <a:chOff x="-2064" y="1152"/>
              <a:chExt cx="288" cy="2640"/>
            </a:xfrm>
          </p:grpSpPr>
          <p:grpSp>
            <p:nvGrpSpPr>
              <p:cNvPr id="806" name="Google Shape;806;p47"/>
              <p:cNvGrpSpPr/>
              <p:nvPr/>
            </p:nvGrpSpPr>
            <p:grpSpPr>
              <a:xfrm>
                <a:off x="-2064" y="1152"/>
                <a:ext cx="288" cy="2640"/>
                <a:chOff x="2352" y="1152"/>
                <a:chExt cx="288" cy="2640"/>
              </a:xfrm>
            </p:grpSpPr>
            <p:sp>
              <p:nvSpPr>
                <p:cNvPr id="807" name="Google Shape;807;p47"/>
                <p:cNvSpPr/>
                <p:nvPr/>
              </p:nvSpPr>
              <p:spPr>
                <a:xfrm>
                  <a:off x="2352" y="11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08" name="Google Shape;808;p47"/>
                <p:cNvSpPr/>
                <p:nvPr/>
              </p:nvSpPr>
              <p:spPr>
                <a:xfrm>
                  <a:off x="2352" y="13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09" name="Google Shape;809;p47"/>
                <p:cNvSpPr/>
                <p:nvPr/>
              </p:nvSpPr>
              <p:spPr>
                <a:xfrm>
                  <a:off x="2352" y="16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10" name="Google Shape;810;p47"/>
                <p:cNvSpPr/>
                <p:nvPr/>
              </p:nvSpPr>
              <p:spPr>
                <a:xfrm>
                  <a:off x="2352" y="18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11" name="Google Shape;811;p47"/>
                <p:cNvSpPr/>
                <p:nvPr/>
              </p:nvSpPr>
              <p:spPr>
                <a:xfrm>
                  <a:off x="2352" y="21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12" name="Google Shape;812;p47"/>
                <p:cNvSpPr/>
                <p:nvPr/>
              </p:nvSpPr>
              <p:spPr>
                <a:xfrm>
                  <a:off x="2352" y="23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13" name="Google Shape;813;p47"/>
                <p:cNvSpPr/>
                <p:nvPr/>
              </p:nvSpPr>
              <p:spPr>
                <a:xfrm>
                  <a:off x="2352" y="25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14" name="Google Shape;814;p47"/>
                <p:cNvSpPr/>
                <p:nvPr/>
              </p:nvSpPr>
              <p:spPr>
                <a:xfrm>
                  <a:off x="2352" y="28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15" name="Google Shape;815;p47"/>
                <p:cNvSpPr/>
                <p:nvPr/>
              </p:nvSpPr>
              <p:spPr>
                <a:xfrm>
                  <a:off x="2352" y="30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16" name="Google Shape;816;p47"/>
                <p:cNvSpPr/>
                <p:nvPr/>
              </p:nvSpPr>
              <p:spPr>
                <a:xfrm>
                  <a:off x="2352" y="33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17" name="Google Shape;817;p47"/>
                <p:cNvSpPr/>
                <p:nvPr/>
              </p:nvSpPr>
              <p:spPr>
                <a:xfrm>
                  <a:off x="2352" y="35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sp>
            <p:nvSpPr>
              <p:cNvPr id="818" name="Google Shape;818;p47"/>
              <p:cNvSpPr/>
              <p:nvPr/>
            </p:nvSpPr>
            <p:spPr>
              <a:xfrm>
                <a:off x="-2064" y="1152"/>
                <a:ext cx="288" cy="720"/>
              </a:xfrm>
              <a:prstGeom prst="rect">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9" name="Google Shape;819;p47"/>
              <p:cNvSpPr/>
              <p:nvPr/>
            </p:nvSpPr>
            <p:spPr>
              <a:xfrm>
                <a:off x="-2064" y="1872"/>
                <a:ext cx="288" cy="720"/>
              </a:xfrm>
              <a:prstGeom prst="rect">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0" name="Google Shape;820;p47"/>
              <p:cNvSpPr/>
              <p:nvPr/>
            </p:nvSpPr>
            <p:spPr>
              <a:xfrm>
                <a:off x="-2064" y="2592"/>
                <a:ext cx="288" cy="72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1" name="Google Shape;821;p47"/>
              <p:cNvSpPr/>
              <p:nvPr/>
            </p:nvSpPr>
            <p:spPr>
              <a:xfrm>
                <a:off x="-2064" y="3312"/>
                <a:ext cx="288" cy="480"/>
              </a:xfrm>
              <a:prstGeom prst="rect">
                <a:avLst/>
              </a:prstGeom>
              <a:noFill/>
              <a:ln cap="flat" cmpd="sng" w="254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822" name="Google Shape;822;p47"/>
          <p:cNvGrpSpPr/>
          <p:nvPr/>
        </p:nvGrpSpPr>
        <p:grpSpPr>
          <a:xfrm>
            <a:off x="1219200" y="4114800"/>
            <a:ext cx="4724400" cy="1752600"/>
            <a:chOff x="768" y="2592"/>
            <a:chExt cx="2976" cy="1104"/>
          </a:xfrm>
        </p:grpSpPr>
        <p:sp>
          <p:nvSpPr>
            <p:cNvPr id="823" name="Google Shape;823;p47"/>
            <p:cNvSpPr/>
            <p:nvPr/>
          </p:nvSpPr>
          <p:spPr>
            <a:xfrm>
              <a:off x="768" y="2592"/>
              <a:ext cx="2304" cy="1104"/>
            </a:xfrm>
            <a:prstGeom prst="rect">
              <a:avLst/>
            </a:prstGeom>
            <a:solidFill>
              <a:schemeClr val="lt1"/>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.1	.09	.8	...</a:t>
              </a:r>
              <a:endParaRPr/>
            </a:p>
          </p:txBody>
        </p:sp>
        <p:cxnSp>
          <p:nvCxnSpPr>
            <p:cNvPr id="824" name="Google Shape;824;p47"/>
            <p:cNvCxnSpPr/>
            <p:nvPr/>
          </p:nvCxnSpPr>
          <p:spPr>
            <a:xfrm rot="10800000">
              <a:off x="3072" y="3168"/>
              <a:ext cx="672" cy="0"/>
            </a:xfrm>
            <a:prstGeom prst="straightConnector1">
              <a:avLst/>
            </a:prstGeom>
            <a:noFill/>
            <a:ln cap="flat" cmpd="sng" w="38100">
              <a:solidFill>
                <a:srgbClr val="FF0000"/>
              </a:solidFill>
              <a:prstDash val="solid"/>
              <a:round/>
              <a:headEnd len="med" w="med" type="triangle"/>
              <a:tailEnd len="sm" w="sm" type="none"/>
            </a:ln>
          </p:spPr>
        </p:cxnSp>
        <p:cxnSp>
          <p:nvCxnSpPr>
            <p:cNvPr id="825" name="Google Shape;825;p47"/>
            <p:cNvCxnSpPr/>
            <p:nvPr/>
          </p:nvCxnSpPr>
          <p:spPr>
            <a:xfrm>
              <a:off x="1248" y="2688"/>
              <a:ext cx="0" cy="864"/>
            </a:xfrm>
            <a:prstGeom prst="straightConnector1">
              <a:avLst/>
            </a:prstGeom>
            <a:noFill/>
            <a:ln cap="flat" cmpd="sng" w="9525">
              <a:solidFill>
                <a:schemeClr val="dk1"/>
              </a:solidFill>
              <a:prstDash val="solid"/>
              <a:round/>
              <a:headEnd len="med" w="med" type="none"/>
              <a:tailEnd len="med" w="med" type="none"/>
            </a:ln>
          </p:spPr>
        </p:cxnSp>
        <p:cxnSp>
          <p:nvCxnSpPr>
            <p:cNvPr id="826" name="Google Shape;826;p47"/>
            <p:cNvCxnSpPr/>
            <p:nvPr/>
          </p:nvCxnSpPr>
          <p:spPr>
            <a:xfrm>
              <a:off x="1872" y="2688"/>
              <a:ext cx="0" cy="864"/>
            </a:xfrm>
            <a:prstGeom prst="straightConnector1">
              <a:avLst/>
            </a:prstGeom>
            <a:noFill/>
            <a:ln cap="flat" cmpd="sng" w="9525">
              <a:solidFill>
                <a:schemeClr val="dk1"/>
              </a:solidFill>
              <a:prstDash val="solid"/>
              <a:round/>
              <a:headEnd len="med" w="med" type="none"/>
              <a:tailEnd len="med" w="med" type="none"/>
            </a:ln>
          </p:spPr>
        </p:cxnSp>
        <p:cxnSp>
          <p:nvCxnSpPr>
            <p:cNvPr id="827" name="Google Shape;827;p47"/>
            <p:cNvCxnSpPr/>
            <p:nvPr/>
          </p:nvCxnSpPr>
          <p:spPr>
            <a:xfrm>
              <a:off x="2448" y="2688"/>
              <a:ext cx="0" cy="864"/>
            </a:xfrm>
            <a:prstGeom prst="straightConnector1">
              <a:avLst/>
            </a:prstGeom>
            <a:noFill/>
            <a:ln cap="flat" cmpd="sng" w="9525">
              <a:solidFill>
                <a:schemeClr val="dk1"/>
              </a:solidFill>
              <a:prstDash val="solid"/>
              <a:round/>
              <a:headEnd len="med" w="med" type="none"/>
              <a:tailEnd len="med" w="med" type="none"/>
            </a:ln>
          </p:spPr>
        </p:cxnSp>
      </p:grpSp>
      <p:grpSp>
        <p:nvGrpSpPr>
          <p:cNvPr id="828" name="Google Shape;828;p47"/>
          <p:cNvGrpSpPr/>
          <p:nvPr/>
        </p:nvGrpSpPr>
        <p:grpSpPr>
          <a:xfrm>
            <a:off x="2667000" y="1524000"/>
            <a:ext cx="4191000" cy="4648200"/>
            <a:chOff x="1680" y="960"/>
            <a:chExt cx="2640" cy="2928"/>
          </a:xfrm>
        </p:grpSpPr>
        <p:sp>
          <p:nvSpPr>
            <p:cNvPr id="829" name="Google Shape;829;p47"/>
            <p:cNvSpPr/>
            <p:nvPr/>
          </p:nvSpPr>
          <p:spPr>
            <a:xfrm>
              <a:off x="1680" y="960"/>
              <a:ext cx="2304" cy="2928"/>
            </a:xfrm>
            <a:prstGeom prst="rect">
              <a:avLst/>
            </a:prstGeom>
            <a:solidFill>
              <a:schemeClr val="lt1"/>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830" name="Google Shape;830;p47"/>
            <p:cNvCxnSpPr/>
            <p:nvPr/>
          </p:nvCxnSpPr>
          <p:spPr>
            <a:xfrm rot="10800000">
              <a:off x="3984" y="2208"/>
              <a:ext cx="336" cy="0"/>
            </a:xfrm>
            <a:prstGeom prst="straightConnector1">
              <a:avLst/>
            </a:prstGeom>
            <a:noFill/>
            <a:ln cap="flat" cmpd="sng" w="38100">
              <a:solidFill>
                <a:srgbClr val="FF0000"/>
              </a:solidFill>
              <a:prstDash val="solid"/>
              <a:round/>
              <a:headEnd len="med" w="med" type="triangle"/>
              <a:tailEnd len="sm" w="sm" type="none"/>
            </a:ln>
          </p:spPr>
        </p:cxnSp>
        <p:grpSp>
          <p:nvGrpSpPr>
            <p:cNvPr id="831" name="Google Shape;831;p47"/>
            <p:cNvGrpSpPr/>
            <p:nvPr/>
          </p:nvGrpSpPr>
          <p:grpSpPr>
            <a:xfrm>
              <a:off x="1824" y="1104"/>
              <a:ext cx="288" cy="2640"/>
              <a:chOff x="2352" y="1152"/>
              <a:chExt cx="288" cy="2640"/>
            </a:xfrm>
          </p:grpSpPr>
          <p:sp>
            <p:nvSpPr>
              <p:cNvPr id="832" name="Google Shape;832;p47"/>
              <p:cNvSpPr/>
              <p:nvPr/>
            </p:nvSpPr>
            <p:spPr>
              <a:xfrm>
                <a:off x="2352" y="11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33" name="Google Shape;833;p47"/>
              <p:cNvSpPr/>
              <p:nvPr/>
            </p:nvSpPr>
            <p:spPr>
              <a:xfrm>
                <a:off x="2352" y="13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34" name="Google Shape;834;p47"/>
              <p:cNvSpPr/>
              <p:nvPr/>
            </p:nvSpPr>
            <p:spPr>
              <a:xfrm>
                <a:off x="2352" y="16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35" name="Google Shape;835;p47"/>
              <p:cNvSpPr/>
              <p:nvPr/>
            </p:nvSpPr>
            <p:spPr>
              <a:xfrm>
                <a:off x="2352" y="18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36" name="Google Shape;836;p47"/>
              <p:cNvSpPr/>
              <p:nvPr/>
            </p:nvSpPr>
            <p:spPr>
              <a:xfrm>
                <a:off x="2352" y="21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37" name="Google Shape;837;p47"/>
              <p:cNvSpPr/>
              <p:nvPr/>
            </p:nvSpPr>
            <p:spPr>
              <a:xfrm>
                <a:off x="2352" y="23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38" name="Google Shape;838;p47"/>
              <p:cNvSpPr/>
              <p:nvPr/>
            </p:nvSpPr>
            <p:spPr>
              <a:xfrm>
                <a:off x="2352" y="25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39" name="Google Shape;839;p47"/>
              <p:cNvSpPr/>
              <p:nvPr/>
            </p:nvSpPr>
            <p:spPr>
              <a:xfrm>
                <a:off x="2352" y="28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40" name="Google Shape;840;p47"/>
              <p:cNvSpPr/>
              <p:nvPr/>
            </p:nvSpPr>
            <p:spPr>
              <a:xfrm>
                <a:off x="2352" y="30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41" name="Google Shape;841;p47"/>
              <p:cNvSpPr/>
              <p:nvPr/>
            </p:nvSpPr>
            <p:spPr>
              <a:xfrm>
                <a:off x="2352" y="33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42" name="Google Shape;842;p47"/>
              <p:cNvSpPr/>
              <p:nvPr/>
            </p:nvSpPr>
            <p:spPr>
              <a:xfrm>
                <a:off x="2352" y="35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grpSp>
          <p:nvGrpSpPr>
            <p:cNvPr id="843" name="Google Shape;843;p47"/>
            <p:cNvGrpSpPr/>
            <p:nvPr/>
          </p:nvGrpSpPr>
          <p:grpSpPr>
            <a:xfrm>
              <a:off x="2784" y="1104"/>
              <a:ext cx="288" cy="2640"/>
              <a:chOff x="2352" y="1152"/>
              <a:chExt cx="288" cy="2640"/>
            </a:xfrm>
          </p:grpSpPr>
          <p:sp>
            <p:nvSpPr>
              <p:cNvPr id="844" name="Google Shape;844;p47"/>
              <p:cNvSpPr/>
              <p:nvPr/>
            </p:nvSpPr>
            <p:spPr>
              <a:xfrm>
                <a:off x="2352" y="11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45" name="Google Shape;845;p47"/>
              <p:cNvSpPr/>
              <p:nvPr/>
            </p:nvSpPr>
            <p:spPr>
              <a:xfrm>
                <a:off x="2352" y="13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46" name="Google Shape;846;p47"/>
              <p:cNvSpPr/>
              <p:nvPr/>
            </p:nvSpPr>
            <p:spPr>
              <a:xfrm>
                <a:off x="2352" y="16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47" name="Google Shape;847;p47"/>
              <p:cNvSpPr/>
              <p:nvPr/>
            </p:nvSpPr>
            <p:spPr>
              <a:xfrm>
                <a:off x="2352" y="18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48" name="Google Shape;848;p47"/>
              <p:cNvSpPr/>
              <p:nvPr/>
            </p:nvSpPr>
            <p:spPr>
              <a:xfrm>
                <a:off x="2352" y="21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49" name="Google Shape;849;p47"/>
              <p:cNvSpPr/>
              <p:nvPr/>
            </p:nvSpPr>
            <p:spPr>
              <a:xfrm>
                <a:off x="2352" y="23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50" name="Google Shape;850;p47"/>
              <p:cNvSpPr/>
              <p:nvPr/>
            </p:nvSpPr>
            <p:spPr>
              <a:xfrm>
                <a:off x="2352" y="25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51" name="Google Shape;851;p47"/>
              <p:cNvSpPr/>
              <p:nvPr/>
            </p:nvSpPr>
            <p:spPr>
              <a:xfrm>
                <a:off x="2352" y="28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52" name="Google Shape;852;p47"/>
              <p:cNvSpPr/>
              <p:nvPr/>
            </p:nvSpPr>
            <p:spPr>
              <a:xfrm>
                <a:off x="2352" y="30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53" name="Google Shape;853;p47"/>
              <p:cNvSpPr/>
              <p:nvPr/>
            </p:nvSpPr>
            <p:spPr>
              <a:xfrm>
                <a:off x="2352" y="33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54" name="Google Shape;854;p47"/>
              <p:cNvSpPr/>
              <p:nvPr/>
            </p:nvSpPr>
            <p:spPr>
              <a:xfrm>
                <a:off x="2352" y="35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grpSp>
        <p:sp>
          <p:nvSpPr>
            <p:cNvPr id="855" name="Google Shape;855;p47"/>
            <p:cNvSpPr txBox="1"/>
            <p:nvPr/>
          </p:nvSpPr>
          <p:spPr>
            <a:xfrm>
              <a:off x="3374" y="2304"/>
              <a:ext cx="260" cy="2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t>
              </a:r>
              <a:endParaRPr/>
            </a:p>
          </p:txBody>
        </p:sp>
        <p:grpSp>
          <p:nvGrpSpPr>
            <p:cNvPr id="856" name="Google Shape;856;p47"/>
            <p:cNvGrpSpPr/>
            <p:nvPr/>
          </p:nvGrpSpPr>
          <p:grpSpPr>
            <a:xfrm>
              <a:off x="2304" y="1104"/>
              <a:ext cx="288" cy="2640"/>
              <a:chOff x="2352" y="1152"/>
              <a:chExt cx="288" cy="2640"/>
            </a:xfrm>
          </p:grpSpPr>
          <p:sp>
            <p:nvSpPr>
              <p:cNvPr id="857" name="Google Shape;857;p47"/>
              <p:cNvSpPr/>
              <p:nvPr/>
            </p:nvSpPr>
            <p:spPr>
              <a:xfrm>
                <a:off x="2352" y="11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58" name="Google Shape;858;p47"/>
              <p:cNvSpPr/>
              <p:nvPr/>
            </p:nvSpPr>
            <p:spPr>
              <a:xfrm>
                <a:off x="2352" y="13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59" name="Google Shape;859;p47"/>
              <p:cNvSpPr/>
              <p:nvPr/>
            </p:nvSpPr>
            <p:spPr>
              <a:xfrm>
                <a:off x="2352" y="16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60" name="Google Shape;860;p47"/>
              <p:cNvSpPr/>
              <p:nvPr/>
            </p:nvSpPr>
            <p:spPr>
              <a:xfrm>
                <a:off x="2352" y="18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61" name="Google Shape;861;p47"/>
              <p:cNvSpPr/>
              <p:nvPr/>
            </p:nvSpPr>
            <p:spPr>
              <a:xfrm>
                <a:off x="2352" y="21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62" name="Google Shape;862;p47"/>
              <p:cNvSpPr/>
              <p:nvPr/>
            </p:nvSpPr>
            <p:spPr>
              <a:xfrm>
                <a:off x="2352" y="23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63" name="Google Shape;863;p47"/>
              <p:cNvSpPr/>
              <p:nvPr/>
            </p:nvSpPr>
            <p:spPr>
              <a:xfrm>
                <a:off x="2352" y="259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64" name="Google Shape;864;p47"/>
              <p:cNvSpPr/>
              <p:nvPr/>
            </p:nvSpPr>
            <p:spPr>
              <a:xfrm>
                <a:off x="2352" y="283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65" name="Google Shape;865;p47"/>
              <p:cNvSpPr/>
              <p:nvPr/>
            </p:nvSpPr>
            <p:spPr>
              <a:xfrm>
                <a:off x="2352" y="307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66" name="Google Shape;866;p47"/>
              <p:cNvSpPr/>
              <p:nvPr/>
            </p:nvSpPr>
            <p:spPr>
              <a:xfrm>
                <a:off x="2352" y="331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67" name="Google Shape;867;p47"/>
              <p:cNvSpPr/>
              <p:nvPr/>
            </p:nvSpPr>
            <p:spPr>
              <a:xfrm>
                <a:off x="2352" y="3552"/>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cxnSp>
          <p:nvCxnSpPr>
            <p:cNvPr id="868" name="Google Shape;868;p47"/>
            <p:cNvCxnSpPr/>
            <p:nvPr/>
          </p:nvCxnSpPr>
          <p:spPr>
            <a:xfrm>
              <a:off x="2688" y="1056"/>
              <a:ext cx="432" cy="2688"/>
            </a:xfrm>
            <a:prstGeom prst="straightConnector1">
              <a:avLst/>
            </a:prstGeom>
            <a:noFill/>
            <a:ln cap="flat" cmpd="sng" w="38100">
              <a:solidFill>
                <a:srgbClr val="FF0000"/>
              </a:solidFill>
              <a:prstDash val="solid"/>
              <a:round/>
              <a:headEnd len="med" w="med" type="none"/>
              <a:tailEnd len="med" w="med" type="none"/>
            </a:ln>
          </p:spPr>
        </p:cxnSp>
        <p:cxnSp>
          <p:nvCxnSpPr>
            <p:cNvPr id="869" name="Google Shape;869;p47"/>
            <p:cNvCxnSpPr/>
            <p:nvPr/>
          </p:nvCxnSpPr>
          <p:spPr>
            <a:xfrm flipH="1">
              <a:off x="2688" y="1056"/>
              <a:ext cx="432" cy="2688"/>
            </a:xfrm>
            <a:prstGeom prst="straightConnector1">
              <a:avLst/>
            </a:prstGeom>
            <a:noFill/>
            <a:ln cap="flat" cmpd="sng" w="38100">
              <a:solidFill>
                <a:srgbClr val="FF0000"/>
              </a:solidFill>
              <a:prstDash val="solid"/>
              <a:round/>
              <a:headEnd len="med" w="med" type="none"/>
              <a:tailEnd len="med" w="med" type="none"/>
            </a:ln>
          </p:spPr>
        </p:cxnSp>
      </p:grpSp>
      <p:grpSp>
        <p:nvGrpSpPr>
          <p:cNvPr id="870" name="Google Shape;870;p47"/>
          <p:cNvGrpSpPr/>
          <p:nvPr/>
        </p:nvGrpSpPr>
        <p:grpSpPr>
          <a:xfrm>
            <a:off x="2667000" y="1524000"/>
            <a:ext cx="3657600" cy="4648200"/>
            <a:chOff x="1680" y="960"/>
            <a:chExt cx="2304" cy="2928"/>
          </a:xfrm>
        </p:grpSpPr>
        <p:sp>
          <p:nvSpPr>
            <p:cNvPr id="871" name="Google Shape;871;p47"/>
            <p:cNvSpPr/>
            <p:nvPr/>
          </p:nvSpPr>
          <p:spPr>
            <a:xfrm>
              <a:off x="1680" y="960"/>
              <a:ext cx="2304" cy="2928"/>
            </a:xfrm>
            <a:prstGeom prst="rect">
              <a:avLst/>
            </a:prstGeom>
            <a:solidFill>
              <a:schemeClr val="lt1"/>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872" name="Google Shape;872;p47"/>
            <p:cNvGrpSpPr/>
            <p:nvPr/>
          </p:nvGrpSpPr>
          <p:grpSpPr>
            <a:xfrm>
              <a:off x="1824" y="1104"/>
              <a:ext cx="288" cy="2640"/>
              <a:chOff x="1824" y="1104"/>
              <a:chExt cx="288" cy="2640"/>
            </a:xfrm>
          </p:grpSpPr>
          <p:sp>
            <p:nvSpPr>
              <p:cNvPr id="873" name="Google Shape;873;p47"/>
              <p:cNvSpPr/>
              <p:nvPr/>
            </p:nvSpPr>
            <p:spPr>
              <a:xfrm>
                <a:off x="1824" y="110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74" name="Google Shape;874;p47"/>
              <p:cNvSpPr/>
              <p:nvPr/>
            </p:nvSpPr>
            <p:spPr>
              <a:xfrm>
                <a:off x="1824" y="134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75" name="Google Shape;875;p47"/>
              <p:cNvSpPr/>
              <p:nvPr/>
            </p:nvSpPr>
            <p:spPr>
              <a:xfrm>
                <a:off x="1824" y="158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76" name="Google Shape;876;p47"/>
              <p:cNvSpPr/>
              <p:nvPr/>
            </p:nvSpPr>
            <p:spPr>
              <a:xfrm>
                <a:off x="1824" y="182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77" name="Google Shape;877;p47"/>
              <p:cNvSpPr/>
              <p:nvPr/>
            </p:nvSpPr>
            <p:spPr>
              <a:xfrm>
                <a:off x="1824" y="206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78" name="Google Shape;878;p47"/>
              <p:cNvSpPr/>
              <p:nvPr/>
            </p:nvSpPr>
            <p:spPr>
              <a:xfrm>
                <a:off x="1824" y="230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79" name="Google Shape;879;p47"/>
              <p:cNvSpPr/>
              <p:nvPr/>
            </p:nvSpPr>
            <p:spPr>
              <a:xfrm>
                <a:off x="1824" y="254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80" name="Google Shape;880;p47"/>
              <p:cNvSpPr/>
              <p:nvPr/>
            </p:nvSpPr>
            <p:spPr>
              <a:xfrm>
                <a:off x="1824" y="278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81" name="Google Shape;881;p47"/>
              <p:cNvSpPr/>
              <p:nvPr/>
            </p:nvSpPr>
            <p:spPr>
              <a:xfrm>
                <a:off x="1824" y="302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82" name="Google Shape;882;p47"/>
              <p:cNvSpPr/>
              <p:nvPr/>
            </p:nvSpPr>
            <p:spPr>
              <a:xfrm>
                <a:off x="1824" y="326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83" name="Google Shape;883;p47"/>
              <p:cNvSpPr/>
              <p:nvPr/>
            </p:nvSpPr>
            <p:spPr>
              <a:xfrm>
                <a:off x="1824" y="350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grpSp>
          <p:nvGrpSpPr>
            <p:cNvPr id="884" name="Google Shape;884;p47"/>
            <p:cNvGrpSpPr/>
            <p:nvPr/>
          </p:nvGrpSpPr>
          <p:grpSpPr>
            <a:xfrm>
              <a:off x="3120" y="1104"/>
              <a:ext cx="288" cy="2640"/>
              <a:chOff x="2352" y="1152"/>
              <a:chExt cx="288" cy="2640"/>
            </a:xfrm>
          </p:grpSpPr>
          <p:sp>
            <p:nvSpPr>
              <p:cNvPr id="885" name="Google Shape;885;p47"/>
              <p:cNvSpPr/>
              <p:nvPr/>
            </p:nvSpPr>
            <p:spPr>
              <a:xfrm>
                <a:off x="2352" y="115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86" name="Google Shape;886;p47"/>
              <p:cNvSpPr/>
              <p:nvPr/>
            </p:nvSpPr>
            <p:spPr>
              <a:xfrm>
                <a:off x="2352" y="139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87" name="Google Shape;887;p47"/>
              <p:cNvSpPr/>
              <p:nvPr/>
            </p:nvSpPr>
            <p:spPr>
              <a:xfrm>
                <a:off x="2352" y="163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88" name="Google Shape;888;p47"/>
              <p:cNvSpPr/>
              <p:nvPr/>
            </p:nvSpPr>
            <p:spPr>
              <a:xfrm>
                <a:off x="2352" y="187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89" name="Google Shape;889;p47"/>
              <p:cNvSpPr/>
              <p:nvPr/>
            </p:nvSpPr>
            <p:spPr>
              <a:xfrm>
                <a:off x="2352" y="211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90" name="Google Shape;890;p47"/>
              <p:cNvSpPr/>
              <p:nvPr/>
            </p:nvSpPr>
            <p:spPr>
              <a:xfrm>
                <a:off x="2352" y="235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91" name="Google Shape;891;p47"/>
              <p:cNvSpPr/>
              <p:nvPr/>
            </p:nvSpPr>
            <p:spPr>
              <a:xfrm>
                <a:off x="2352" y="259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92" name="Google Shape;892;p47"/>
              <p:cNvSpPr/>
              <p:nvPr/>
            </p:nvSpPr>
            <p:spPr>
              <a:xfrm>
                <a:off x="2352" y="283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93" name="Google Shape;893;p47"/>
              <p:cNvSpPr/>
              <p:nvPr/>
            </p:nvSpPr>
            <p:spPr>
              <a:xfrm>
                <a:off x="2352" y="307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94" name="Google Shape;894;p47"/>
              <p:cNvSpPr/>
              <p:nvPr/>
            </p:nvSpPr>
            <p:spPr>
              <a:xfrm>
                <a:off x="2352" y="331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95" name="Google Shape;895;p47"/>
              <p:cNvSpPr/>
              <p:nvPr/>
            </p:nvSpPr>
            <p:spPr>
              <a:xfrm>
                <a:off x="2352" y="3552"/>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grpSp>
          <p:nvGrpSpPr>
            <p:cNvPr id="896" name="Google Shape;896;p47"/>
            <p:cNvGrpSpPr/>
            <p:nvPr/>
          </p:nvGrpSpPr>
          <p:grpSpPr>
            <a:xfrm>
              <a:off x="2304" y="1104"/>
              <a:ext cx="288" cy="2640"/>
              <a:chOff x="2304" y="1104"/>
              <a:chExt cx="288" cy="2640"/>
            </a:xfrm>
          </p:grpSpPr>
          <p:sp>
            <p:nvSpPr>
              <p:cNvPr id="897" name="Google Shape;897;p47"/>
              <p:cNvSpPr/>
              <p:nvPr/>
            </p:nvSpPr>
            <p:spPr>
              <a:xfrm>
                <a:off x="2304" y="110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898" name="Google Shape;898;p47"/>
              <p:cNvSpPr/>
              <p:nvPr/>
            </p:nvSpPr>
            <p:spPr>
              <a:xfrm>
                <a:off x="2304" y="134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899" name="Google Shape;899;p47"/>
              <p:cNvSpPr/>
              <p:nvPr/>
            </p:nvSpPr>
            <p:spPr>
              <a:xfrm>
                <a:off x="2304" y="158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900" name="Google Shape;900;p47"/>
              <p:cNvSpPr/>
              <p:nvPr/>
            </p:nvSpPr>
            <p:spPr>
              <a:xfrm>
                <a:off x="2304" y="182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901" name="Google Shape;901;p47"/>
              <p:cNvSpPr/>
              <p:nvPr/>
            </p:nvSpPr>
            <p:spPr>
              <a:xfrm>
                <a:off x="2304" y="206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02" name="Google Shape;902;p47"/>
              <p:cNvSpPr/>
              <p:nvPr/>
            </p:nvSpPr>
            <p:spPr>
              <a:xfrm>
                <a:off x="2304" y="230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03" name="Google Shape;903;p47"/>
              <p:cNvSpPr/>
              <p:nvPr/>
            </p:nvSpPr>
            <p:spPr>
              <a:xfrm>
                <a:off x="2304" y="2544"/>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904" name="Google Shape;904;p47"/>
              <p:cNvSpPr/>
              <p:nvPr/>
            </p:nvSpPr>
            <p:spPr>
              <a:xfrm>
                <a:off x="2304" y="278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05" name="Google Shape;905;p47"/>
              <p:cNvSpPr/>
              <p:nvPr/>
            </p:nvSpPr>
            <p:spPr>
              <a:xfrm>
                <a:off x="2304" y="302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906" name="Google Shape;906;p47"/>
              <p:cNvSpPr/>
              <p:nvPr/>
            </p:nvSpPr>
            <p:spPr>
              <a:xfrm>
                <a:off x="2304" y="326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07" name="Google Shape;907;p47"/>
              <p:cNvSpPr/>
              <p:nvPr/>
            </p:nvSpPr>
            <p:spPr>
              <a:xfrm>
                <a:off x="2304" y="3504"/>
                <a:ext cx="288"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sp>
          <p:nvSpPr>
            <p:cNvPr id="908" name="Google Shape;908;p47"/>
            <p:cNvSpPr txBox="1"/>
            <p:nvPr/>
          </p:nvSpPr>
          <p:spPr>
            <a:xfrm>
              <a:off x="2752" y="2136"/>
              <a:ext cx="224" cy="2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t>
              </a:r>
              <a:endParaRPr/>
            </a:p>
          </p:txBody>
        </p:sp>
        <p:grpSp>
          <p:nvGrpSpPr>
            <p:cNvPr id="909" name="Google Shape;909;p47"/>
            <p:cNvGrpSpPr/>
            <p:nvPr/>
          </p:nvGrpSpPr>
          <p:grpSpPr>
            <a:xfrm>
              <a:off x="3600" y="1104"/>
              <a:ext cx="288" cy="2640"/>
              <a:chOff x="2352" y="1152"/>
              <a:chExt cx="288" cy="2640"/>
            </a:xfrm>
          </p:grpSpPr>
          <p:sp>
            <p:nvSpPr>
              <p:cNvPr id="910" name="Google Shape;910;p47"/>
              <p:cNvSpPr/>
              <p:nvPr/>
            </p:nvSpPr>
            <p:spPr>
              <a:xfrm>
                <a:off x="2352" y="115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11" name="Google Shape;911;p47"/>
              <p:cNvSpPr/>
              <p:nvPr/>
            </p:nvSpPr>
            <p:spPr>
              <a:xfrm>
                <a:off x="2352" y="139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912" name="Google Shape;912;p47"/>
              <p:cNvSpPr/>
              <p:nvPr/>
            </p:nvSpPr>
            <p:spPr>
              <a:xfrm>
                <a:off x="2352" y="163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913" name="Google Shape;913;p47"/>
              <p:cNvSpPr/>
              <p:nvPr/>
            </p:nvSpPr>
            <p:spPr>
              <a:xfrm>
                <a:off x="2352" y="187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914" name="Google Shape;914;p47"/>
              <p:cNvSpPr/>
              <p:nvPr/>
            </p:nvSpPr>
            <p:spPr>
              <a:xfrm>
                <a:off x="2352" y="211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15" name="Google Shape;915;p47"/>
              <p:cNvSpPr/>
              <p:nvPr/>
            </p:nvSpPr>
            <p:spPr>
              <a:xfrm>
                <a:off x="2352" y="235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16" name="Google Shape;916;p47"/>
              <p:cNvSpPr/>
              <p:nvPr/>
            </p:nvSpPr>
            <p:spPr>
              <a:xfrm>
                <a:off x="2352" y="259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sp>
            <p:nvSpPr>
              <p:cNvPr id="917" name="Google Shape;917;p47"/>
              <p:cNvSpPr/>
              <p:nvPr/>
            </p:nvSpPr>
            <p:spPr>
              <a:xfrm>
                <a:off x="2352" y="283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18" name="Google Shape;918;p47"/>
              <p:cNvSpPr/>
              <p:nvPr/>
            </p:nvSpPr>
            <p:spPr>
              <a:xfrm>
                <a:off x="2352" y="307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19" name="Google Shape;919;p47"/>
              <p:cNvSpPr/>
              <p:nvPr/>
            </p:nvSpPr>
            <p:spPr>
              <a:xfrm>
                <a:off x="2352" y="331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0</a:t>
                </a:r>
                <a:endParaRPr/>
              </a:p>
            </p:txBody>
          </p:sp>
          <p:sp>
            <p:nvSpPr>
              <p:cNvPr id="920" name="Google Shape;920;p47"/>
              <p:cNvSpPr/>
              <p:nvPr/>
            </p:nvSpPr>
            <p:spPr>
              <a:xfrm>
                <a:off x="2352" y="3552"/>
                <a:ext cx="288" cy="24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1</a:t>
                </a:r>
                <a:endParaRPr/>
              </a:p>
            </p:txBody>
          </p:sp>
        </p:grpSp>
        <p:grpSp>
          <p:nvGrpSpPr>
            <p:cNvPr id="921" name="Google Shape;921;p47"/>
            <p:cNvGrpSpPr/>
            <p:nvPr/>
          </p:nvGrpSpPr>
          <p:grpSpPr>
            <a:xfrm>
              <a:off x="2112" y="2736"/>
              <a:ext cx="192" cy="96"/>
              <a:chOff x="2112" y="2736"/>
              <a:chExt cx="192" cy="96"/>
            </a:xfrm>
          </p:grpSpPr>
          <p:cxnSp>
            <p:nvCxnSpPr>
              <p:cNvPr id="922" name="Google Shape;922;p47"/>
              <p:cNvCxnSpPr/>
              <p:nvPr/>
            </p:nvCxnSpPr>
            <p:spPr>
              <a:xfrm>
                <a:off x="2112" y="2736"/>
                <a:ext cx="192" cy="0"/>
              </a:xfrm>
              <a:prstGeom prst="straightConnector1">
                <a:avLst/>
              </a:prstGeom>
              <a:noFill/>
              <a:ln cap="flat" cmpd="sng" w="9525">
                <a:solidFill>
                  <a:srgbClr val="FF0000"/>
                </a:solidFill>
                <a:prstDash val="solid"/>
                <a:round/>
                <a:headEnd len="med" w="med" type="triangle"/>
                <a:tailEnd len="med" w="med" type="triangle"/>
              </a:ln>
            </p:spPr>
          </p:cxnSp>
          <p:cxnSp>
            <p:nvCxnSpPr>
              <p:cNvPr id="923" name="Google Shape;923;p47"/>
              <p:cNvCxnSpPr/>
              <p:nvPr/>
            </p:nvCxnSpPr>
            <p:spPr>
              <a:xfrm rot="10800000">
                <a:off x="2112" y="2832"/>
                <a:ext cx="192" cy="0"/>
              </a:xfrm>
              <a:prstGeom prst="straightConnector1">
                <a:avLst/>
              </a:prstGeom>
              <a:noFill/>
              <a:ln cap="flat" cmpd="sng" w="9525">
                <a:solidFill>
                  <a:srgbClr val="FF0000"/>
                </a:solidFill>
                <a:prstDash val="solid"/>
                <a:round/>
                <a:headEnd len="med" w="med" type="triangl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5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500"/>
                                        <p:tgtEl>
                                          <p:spTgt spid="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48"/>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930" name="Google Shape;930;p48"/>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931" name="Google Shape;931;p48"/>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The “Algorithm” in GA</a:t>
            </a:r>
            <a:endParaRPr/>
          </a:p>
        </p:txBody>
      </p:sp>
      <p:sp>
        <p:nvSpPr>
          <p:cNvPr id="932" name="Google Shape;932;p48"/>
          <p:cNvSpPr/>
          <p:nvPr/>
        </p:nvSpPr>
        <p:spPr>
          <a:xfrm>
            <a:off x="304800" y="1981200"/>
            <a:ext cx="85344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33" name="Google Shape;933;p48"/>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Initialize  |  Decode  |  Evaluate Fitness  |  Select Survivors  |  Mating</a:t>
            </a:r>
            <a:endParaRPr/>
          </a:p>
        </p:txBody>
      </p:sp>
      <p:sp>
        <p:nvSpPr>
          <p:cNvPr id="934" name="Google Shape;934;p48"/>
          <p:cNvSpPr/>
          <p:nvPr/>
        </p:nvSpPr>
        <p:spPr>
          <a:xfrm>
            <a:off x="457200" y="32766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Initialize</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population</a:t>
            </a:r>
            <a:endParaRPr/>
          </a:p>
        </p:txBody>
      </p:sp>
      <p:sp>
        <p:nvSpPr>
          <p:cNvPr id="935" name="Google Shape;935;p48"/>
          <p:cNvSpPr/>
          <p:nvPr/>
        </p:nvSpPr>
        <p:spPr>
          <a:xfrm>
            <a:off x="2209800" y="45720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Decode</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population</a:t>
            </a:r>
            <a:endParaRPr/>
          </a:p>
        </p:txBody>
      </p:sp>
      <p:sp>
        <p:nvSpPr>
          <p:cNvPr id="936" name="Google Shape;936;p48"/>
          <p:cNvSpPr/>
          <p:nvPr/>
        </p:nvSpPr>
        <p:spPr>
          <a:xfrm>
            <a:off x="4191000" y="45720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Evaluate</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fitness</a:t>
            </a:r>
            <a:endParaRPr/>
          </a:p>
        </p:txBody>
      </p:sp>
      <p:sp>
        <p:nvSpPr>
          <p:cNvPr id="937" name="Google Shape;937;p48"/>
          <p:cNvSpPr/>
          <p:nvPr/>
        </p:nvSpPr>
        <p:spPr>
          <a:xfrm>
            <a:off x="5257800" y="32766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Select</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survivors</a:t>
            </a:r>
            <a:endParaRPr/>
          </a:p>
        </p:txBody>
      </p:sp>
      <p:sp>
        <p:nvSpPr>
          <p:cNvPr id="938" name="Google Shape;938;p48"/>
          <p:cNvSpPr/>
          <p:nvPr/>
        </p:nvSpPr>
        <p:spPr>
          <a:xfrm>
            <a:off x="7391400" y="3276600"/>
            <a:ext cx="13716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Mating</a:t>
            </a:r>
            <a:endParaRPr/>
          </a:p>
        </p:txBody>
      </p:sp>
      <p:sp>
        <p:nvSpPr>
          <p:cNvPr id="939" name="Google Shape;939;p48"/>
          <p:cNvSpPr/>
          <p:nvPr/>
        </p:nvSpPr>
        <p:spPr>
          <a:xfrm>
            <a:off x="2209800" y="2133600"/>
            <a:ext cx="1371600" cy="838200"/>
          </a:xfrm>
          <a:prstGeom prst="rect">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Save to</a:t>
            </a:r>
            <a:endParaRPr/>
          </a:p>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history</a:t>
            </a:r>
            <a:endParaRPr sz="2400">
              <a:solidFill>
                <a:schemeClr val="dk1"/>
              </a:solidFill>
              <a:latin typeface="Times New Roman"/>
              <a:ea typeface="Times New Roman"/>
              <a:cs typeface="Times New Roman"/>
              <a:sym typeface="Times New Roman"/>
            </a:endParaRPr>
          </a:p>
        </p:txBody>
      </p:sp>
      <p:sp>
        <p:nvSpPr>
          <p:cNvPr id="940" name="Google Shape;940;p48"/>
          <p:cNvSpPr/>
          <p:nvPr/>
        </p:nvSpPr>
        <p:spPr>
          <a:xfrm>
            <a:off x="5257800" y="2133600"/>
            <a:ext cx="1371600" cy="838200"/>
          </a:xfrm>
          <a:prstGeom prst="rect">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Calculate</a:t>
            </a:r>
            <a:endParaRPr/>
          </a:p>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statistics</a:t>
            </a:r>
            <a:endParaRPr/>
          </a:p>
        </p:txBody>
      </p:sp>
      <p:cxnSp>
        <p:nvCxnSpPr>
          <p:cNvPr id="941" name="Google Shape;941;p48"/>
          <p:cNvCxnSpPr/>
          <p:nvPr/>
        </p:nvCxnSpPr>
        <p:spPr>
          <a:xfrm>
            <a:off x="1828800" y="3657600"/>
            <a:ext cx="3429000" cy="0"/>
          </a:xfrm>
          <a:prstGeom prst="straightConnector1">
            <a:avLst/>
          </a:prstGeom>
          <a:noFill/>
          <a:ln cap="flat" cmpd="sng" w="9525">
            <a:solidFill>
              <a:schemeClr val="dk1"/>
            </a:solidFill>
            <a:prstDash val="solid"/>
            <a:round/>
            <a:headEnd len="med" w="med" type="none"/>
            <a:tailEnd len="med" w="med" type="triangle"/>
          </a:ln>
        </p:spPr>
      </p:cxnSp>
      <p:cxnSp>
        <p:nvCxnSpPr>
          <p:cNvPr id="942" name="Google Shape;942;p48"/>
          <p:cNvCxnSpPr/>
          <p:nvPr/>
        </p:nvCxnSpPr>
        <p:spPr>
          <a:xfrm>
            <a:off x="6629400" y="3657600"/>
            <a:ext cx="762000" cy="0"/>
          </a:xfrm>
          <a:prstGeom prst="straightConnector1">
            <a:avLst/>
          </a:prstGeom>
          <a:noFill/>
          <a:ln cap="flat" cmpd="sng" w="9525">
            <a:solidFill>
              <a:schemeClr val="dk1"/>
            </a:solidFill>
            <a:prstDash val="solid"/>
            <a:round/>
            <a:headEnd len="med" w="med" type="none"/>
            <a:tailEnd len="med" w="med" type="triangle"/>
          </a:ln>
        </p:spPr>
      </p:cxnSp>
      <p:cxnSp>
        <p:nvCxnSpPr>
          <p:cNvPr id="943" name="Google Shape;943;p48"/>
          <p:cNvCxnSpPr/>
          <p:nvPr/>
        </p:nvCxnSpPr>
        <p:spPr>
          <a:xfrm>
            <a:off x="3581400" y="4953000"/>
            <a:ext cx="609600" cy="0"/>
          </a:xfrm>
          <a:prstGeom prst="straightConnector1">
            <a:avLst/>
          </a:prstGeom>
          <a:noFill/>
          <a:ln cap="flat" cmpd="sng" w="9525">
            <a:solidFill>
              <a:schemeClr val="dk1"/>
            </a:solidFill>
            <a:prstDash val="solid"/>
            <a:round/>
            <a:headEnd len="med" w="med" type="none"/>
            <a:tailEnd len="med" w="med" type="triangle"/>
          </a:ln>
        </p:spPr>
      </p:cxnSp>
      <p:cxnSp>
        <p:nvCxnSpPr>
          <p:cNvPr id="944" name="Google Shape;944;p48"/>
          <p:cNvCxnSpPr/>
          <p:nvPr/>
        </p:nvCxnSpPr>
        <p:spPr>
          <a:xfrm rot="10800000">
            <a:off x="2895600" y="2971800"/>
            <a:ext cx="0" cy="685800"/>
          </a:xfrm>
          <a:prstGeom prst="straightConnector1">
            <a:avLst/>
          </a:prstGeom>
          <a:noFill/>
          <a:ln cap="flat" cmpd="sng" w="9525">
            <a:solidFill>
              <a:schemeClr val="hlink"/>
            </a:solidFill>
            <a:prstDash val="solid"/>
            <a:round/>
            <a:headEnd len="med" w="med" type="none"/>
            <a:tailEnd len="med" w="med" type="triangle"/>
          </a:ln>
        </p:spPr>
      </p:cxnSp>
      <p:cxnSp>
        <p:nvCxnSpPr>
          <p:cNvPr id="945" name="Google Shape;945;p48"/>
          <p:cNvCxnSpPr/>
          <p:nvPr/>
        </p:nvCxnSpPr>
        <p:spPr>
          <a:xfrm>
            <a:off x="2895600" y="3657600"/>
            <a:ext cx="0" cy="914400"/>
          </a:xfrm>
          <a:prstGeom prst="straightConnector1">
            <a:avLst/>
          </a:prstGeom>
          <a:noFill/>
          <a:ln cap="flat" cmpd="sng" w="9525">
            <a:solidFill>
              <a:schemeClr val="dk1"/>
            </a:solidFill>
            <a:prstDash val="solid"/>
            <a:round/>
            <a:headEnd len="med" w="med" type="none"/>
            <a:tailEnd len="med" w="med" type="triangle"/>
          </a:ln>
        </p:spPr>
      </p:cxnSp>
      <p:cxnSp>
        <p:nvCxnSpPr>
          <p:cNvPr id="946" name="Google Shape;946;p48"/>
          <p:cNvCxnSpPr/>
          <p:nvPr/>
        </p:nvCxnSpPr>
        <p:spPr>
          <a:xfrm rot="10800000">
            <a:off x="5943600" y="4114800"/>
            <a:ext cx="0" cy="838200"/>
          </a:xfrm>
          <a:prstGeom prst="straightConnector1">
            <a:avLst/>
          </a:prstGeom>
          <a:noFill/>
          <a:ln cap="flat" cmpd="sng" w="9525">
            <a:solidFill>
              <a:schemeClr val="dk1"/>
            </a:solidFill>
            <a:prstDash val="solid"/>
            <a:round/>
            <a:headEnd len="med" w="med" type="none"/>
            <a:tailEnd len="med" w="med" type="triangle"/>
          </a:ln>
        </p:spPr>
      </p:cxnSp>
      <p:cxnSp>
        <p:nvCxnSpPr>
          <p:cNvPr id="947" name="Google Shape;947;p48"/>
          <p:cNvCxnSpPr/>
          <p:nvPr/>
        </p:nvCxnSpPr>
        <p:spPr>
          <a:xfrm rot="10800000">
            <a:off x="1981200" y="3657600"/>
            <a:ext cx="0" cy="2209800"/>
          </a:xfrm>
          <a:prstGeom prst="straightConnector1">
            <a:avLst/>
          </a:prstGeom>
          <a:noFill/>
          <a:ln cap="flat" cmpd="sng" w="9525">
            <a:solidFill>
              <a:schemeClr val="dk1"/>
            </a:solidFill>
            <a:prstDash val="solid"/>
            <a:round/>
            <a:headEnd len="med" w="med" type="none"/>
            <a:tailEnd len="med" w="med" type="triangle"/>
          </a:ln>
        </p:spPr>
      </p:cxnSp>
      <p:cxnSp>
        <p:nvCxnSpPr>
          <p:cNvPr id="948" name="Google Shape;948;p48"/>
          <p:cNvCxnSpPr/>
          <p:nvPr/>
        </p:nvCxnSpPr>
        <p:spPr>
          <a:xfrm>
            <a:off x="1981200" y="5867400"/>
            <a:ext cx="6096000" cy="0"/>
          </a:xfrm>
          <a:prstGeom prst="straightConnector1">
            <a:avLst/>
          </a:prstGeom>
          <a:noFill/>
          <a:ln cap="flat" cmpd="sng" w="9525">
            <a:solidFill>
              <a:schemeClr val="dk1"/>
            </a:solidFill>
            <a:prstDash val="solid"/>
            <a:round/>
            <a:headEnd len="med" w="med" type="none"/>
            <a:tailEnd len="med" w="med" type="none"/>
          </a:ln>
        </p:spPr>
      </p:cxnSp>
      <p:cxnSp>
        <p:nvCxnSpPr>
          <p:cNvPr id="949" name="Google Shape;949;p48"/>
          <p:cNvCxnSpPr/>
          <p:nvPr/>
        </p:nvCxnSpPr>
        <p:spPr>
          <a:xfrm rot="10800000">
            <a:off x="8077200" y="4114800"/>
            <a:ext cx="0" cy="1752600"/>
          </a:xfrm>
          <a:prstGeom prst="straightConnector1">
            <a:avLst/>
          </a:prstGeom>
          <a:noFill/>
          <a:ln cap="flat" cmpd="sng" w="9525">
            <a:solidFill>
              <a:schemeClr val="dk1"/>
            </a:solidFill>
            <a:prstDash val="solid"/>
            <a:round/>
            <a:headEnd len="med" w="med" type="none"/>
            <a:tailEnd len="med" w="med" type="none"/>
          </a:ln>
        </p:spPr>
      </p:cxnSp>
      <p:cxnSp>
        <p:nvCxnSpPr>
          <p:cNvPr id="950" name="Google Shape;950;p48"/>
          <p:cNvCxnSpPr/>
          <p:nvPr/>
        </p:nvCxnSpPr>
        <p:spPr>
          <a:xfrm rot="10800000">
            <a:off x="5562600" y="4953000"/>
            <a:ext cx="381000" cy="0"/>
          </a:xfrm>
          <a:prstGeom prst="straightConnector1">
            <a:avLst/>
          </a:prstGeom>
          <a:noFill/>
          <a:ln cap="flat" cmpd="sng" w="9525">
            <a:solidFill>
              <a:schemeClr val="dk1"/>
            </a:solidFill>
            <a:prstDash val="solid"/>
            <a:round/>
            <a:headEnd len="med" w="med" type="none"/>
            <a:tailEnd len="med" w="med" type="none"/>
          </a:ln>
        </p:spPr>
      </p:cxnSp>
      <p:cxnSp>
        <p:nvCxnSpPr>
          <p:cNvPr id="951" name="Google Shape;951;p48"/>
          <p:cNvCxnSpPr/>
          <p:nvPr/>
        </p:nvCxnSpPr>
        <p:spPr>
          <a:xfrm rot="10800000">
            <a:off x="5943600" y="2971800"/>
            <a:ext cx="0" cy="304800"/>
          </a:xfrm>
          <a:prstGeom prst="straightConnector1">
            <a:avLst/>
          </a:prstGeom>
          <a:noFill/>
          <a:ln cap="flat" cmpd="sng" w="9525">
            <a:solidFill>
              <a:schemeClr val="hlink"/>
            </a:solidFill>
            <a:prstDash val="solid"/>
            <a:round/>
            <a:headEnd len="med" w="med" type="none"/>
            <a:tailEnd len="med" w="med" type="triangle"/>
          </a:ln>
        </p:spPr>
      </p:cxnSp>
      <p:cxnSp>
        <p:nvCxnSpPr>
          <p:cNvPr id="952" name="Google Shape;952;p48"/>
          <p:cNvCxnSpPr/>
          <p:nvPr/>
        </p:nvCxnSpPr>
        <p:spPr>
          <a:xfrm>
            <a:off x="3581400" y="2514600"/>
            <a:ext cx="304800" cy="0"/>
          </a:xfrm>
          <a:prstGeom prst="straightConnector1">
            <a:avLst/>
          </a:prstGeom>
          <a:noFill/>
          <a:ln cap="flat" cmpd="sng" w="9525">
            <a:solidFill>
              <a:schemeClr val="hlink"/>
            </a:solidFill>
            <a:prstDash val="solid"/>
            <a:round/>
            <a:headEnd len="med" w="med" type="none"/>
            <a:tailEnd len="med" w="med" type="none"/>
          </a:ln>
        </p:spPr>
      </p:cxnSp>
      <p:cxnSp>
        <p:nvCxnSpPr>
          <p:cNvPr id="953" name="Google Shape;953;p48"/>
          <p:cNvCxnSpPr/>
          <p:nvPr/>
        </p:nvCxnSpPr>
        <p:spPr>
          <a:xfrm>
            <a:off x="6629400" y="2514600"/>
            <a:ext cx="381000" cy="0"/>
          </a:xfrm>
          <a:prstGeom prst="straightConnector1">
            <a:avLst/>
          </a:prstGeom>
          <a:noFill/>
          <a:ln cap="flat" cmpd="sng" w="9525">
            <a:solidFill>
              <a:schemeClr val="hlink"/>
            </a:solidFill>
            <a:prstDash val="solid"/>
            <a:round/>
            <a:headEnd len="med" w="med" type="none"/>
            <a:tailEnd len="med" w="med" type="none"/>
          </a:ln>
        </p:spPr>
      </p:cxnSp>
      <p:sp>
        <p:nvSpPr>
          <p:cNvPr id="954" name="Google Shape;954;p48"/>
          <p:cNvSpPr txBox="1"/>
          <p:nvPr/>
        </p:nvSpPr>
        <p:spPr>
          <a:xfrm>
            <a:off x="2286000" y="3276600"/>
            <a:ext cx="404813"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X</a:t>
            </a:r>
            <a:endParaRPr/>
          </a:p>
        </p:txBody>
      </p:sp>
      <p:cxnSp>
        <p:nvCxnSpPr>
          <p:cNvPr id="955" name="Google Shape;955;p48"/>
          <p:cNvCxnSpPr/>
          <p:nvPr/>
        </p:nvCxnSpPr>
        <p:spPr>
          <a:xfrm>
            <a:off x="1143000" y="2895600"/>
            <a:ext cx="0" cy="381000"/>
          </a:xfrm>
          <a:prstGeom prst="straightConnector1">
            <a:avLst/>
          </a:prstGeom>
          <a:noFill/>
          <a:ln cap="flat" cmpd="sng" w="9525">
            <a:solidFill>
              <a:schemeClr val="dk1"/>
            </a:solidFill>
            <a:prstDash val="solid"/>
            <a:round/>
            <a:headEnd len="med" w="med" type="none"/>
            <a:tailEnd len="med" w="med" type="triangle"/>
          </a:ln>
        </p:spPr>
      </p:cxnSp>
      <p:sp>
        <p:nvSpPr>
          <p:cNvPr id="956" name="Google Shape;956;p48"/>
          <p:cNvSpPr txBox="1"/>
          <p:nvPr/>
        </p:nvSpPr>
        <p:spPr>
          <a:xfrm>
            <a:off x="1004888" y="2438400"/>
            <a:ext cx="354012"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P</a:t>
            </a:r>
            <a:endParaRPr/>
          </a:p>
        </p:txBody>
      </p:sp>
      <p:sp>
        <p:nvSpPr>
          <p:cNvPr id="957" name="Google Shape;957;p48"/>
          <p:cNvSpPr txBox="1"/>
          <p:nvPr/>
        </p:nvSpPr>
        <p:spPr>
          <a:xfrm>
            <a:off x="3913188" y="2286000"/>
            <a:ext cx="404812"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H</a:t>
            </a:r>
            <a:endParaRPr/>
          </a:p>
        </p:txBody>
      </p:sp>
      <p:sp>
        <p:nvSpPr>
          <p:cNvPr id="958" name="Google Shape;958;p48"/>
          <p:cNvSpPr txBox="1"/>
          <p:nvPr/>
        </p:nvSpPr>
        <p:spPr>
          <a:xfrm>
            <a:off x="6996113" y="2247900"/>
            <a:ext cx="150495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hlink"/>
                </a:solidFill>
                <a:latin typeface="Times New Roman"/>
                <a:ea typeface="Times New Roman"/>
                <a:cs typeface="Times New Roman"/>
                <a:sym typeface="Times New Roman"/>
              </a:rPr>
              <a:t>GAdat, sol</a:t>
            </a:r>
            <a:endParaRPr sz="2400">
              <a:solidFill>
                <a:schemeClr val="dk1"/>
              </a:solidFill>
              <a:latin typeface="Times New Roman"/>
              <a:ea typeface="Times New Roman"/>
              <a:cs typeface="Times New Roman"/>
              <a:sym typeface="Times New Roman"/>
            </a:endParaRPr>
          </a:p>
        </p:txBody>
      </p:sp>
      <p:sp>
        <p:nvSpPr>
          <p:cNvPr id="959" name="Google Shape;959;p48"/>
          <p:cNvSpPr txBox="1"/>
          <p:nvPr/>
        </p:nvSpPr>
        <p:spPr>
          <a:xfrm>
            <a:off x="3429000" y="4114800"/>
            <a:ext cx="827088"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Xdec</a:t>
            </a:r>
            <a:endParaRPr/>
          </a:p>
        </p:txBody>
      </p:sp>
      <p:sp>
        <p:nvSpPr>
          <p:cNvPr id="960" name="Google Shape;960;p48"/>
          <p:cNvSpPr txBox="1"/>
          <p:nvPr/>
        </p:nvSpPr>
        <p:spPr>
          <a:xfrm>
            <a:off x="6019800" y="4800600"/>
            <a:ext cx="28575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f</a:t>
            </a:r>
            <a:endParaRPr/>
          </a:p>
        </p:txBody>
      </p:sp>
      <p:sp>
        <p:nvSpPr>
          <p:cNvPr id="961" name="Google Shape;961;p48"/>
          <p:cNvSpPr txBox="1"/>
          <p:nvPr/>
        </p:nvSpPr>
        <p:spPr>
          <a:xfrm>
            <a:off x="6858000" y="3276600"/>
            <a:ext cx="354013"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a:t>
            </a:r>
            <a:endParaRPr/>
          </a:p>
        </p:txBody>
      </p:sp>
      <p:sp>
        <p:nvSpPr>
          <p:cNvPr id="962" name="Google Shape;962;p48"/>
          <p:cNvSpPr txBox="1"/>
          <p:nvPr/>
        </p:nvSpPr>
        <p:spPr>
          <a:xfrm>
            <a:off x="304800" y="6172200"/>
            <a:ext cx="4121150" cy="304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Flow diagram for the inVEETro Global Optimizer v2.0</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49"/>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969" name="Google Shape;969;p49"/>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grpSp>
        <p:nvGrpSpPr>
          <p:cNvPr id="970" name="Google Shape;970;p49"/>
          <p:cNvGrpSpPr/>
          <p:nvPr/>
        </p:nvGrpSpPr>
        <p:grpSpPr>
          <a:xfrm>
            <a:off x="1219200" y="4800600"/>
            <a:ext cx="1828800" cy="1371600"/>
            <a:chOff x="432" y="3120"/>
            <a:chExt cx="1152" cy="864"/>
          </a:xfrm>
        </p:grpSpPr>
        <p:sp>
          <p:nvSpPr>
            <p:cNvPr id="971" name="Google Shape;971;p49"/>
            <p:cNvSpPr/>
            <p:nvPr/>
          </p:nvSpPr>
          <p:spPr>
            <a:xfrm>
              <a:off x="432" y="3120"/>
              <a:ext cx="1152" cy="86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972" name="Google Shape;972;p49"/>
            <p:cNvGrpSpPr/>
            <p:nvPr/>
          </p:nvGrpSpPr>
          <p:grpSpPr>
            <a:xfrm>
              <a:off x="576" y="3168"/>
              <a:ext cx="96" cy="768"/>
              <a:chOff x="4896" y="1536"/>
              <a:chExt cx="288" cy="1680"/>
            </a:xfrm>
          </p:grpSpPr>
          <p:sp>
            <p:nvSpPr>
              <p:cNvPr id="973" name="Google Shape;973;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74" name="Google Shape;974;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975" name="Google Shape;975;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76" name="Google Shape;976;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977" name="Google Shape;977;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978" name="Google Shape;978;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79" name="Google Shape;979;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grpSp>
        <p:grpSp>
          <p:nvGrpSpPr>
            <p:cNvPr id="980" name="Google Shape;980;p49"/>
            <p:cNvGrpSpPr/>
            <p:nvPr/>
          </p:nvGrpSpPr>
          <p:grpSpPr>
            <a:xfrm>
              <a:off x="768" y="3168"/>
              <a:ext cx="96" cy="768"/>
              <a:chOff x="4896" y="1536"/>
              <a:chExt cx="288" cy="1680"/>
            </a:xfrm>
          </p:grpSpPr>
          <p:sp>
            <p:nvSpPr>
              <p:cNvPr id="981" name="Google Shape;981;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982" name="Google Shape;982;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983" name="Google Shape;983;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84" name="Google Shape;984;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985" name="Google Shape;985;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86" name="Google Shape;986;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87" name="Google Shape;987;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grpSp>
        <p:grpSp>
          <p:nvGrpSpPr>
            <p:cNvPr id="988" name="Google Shape;988;p49"/>
            <p:cNvGrpSpPr/>
            <p:nvPr/>
          </p:nvGrpSpPr>
          <p:grpSpPr>
            <a:xfrm>
              <a:off x="960" y="3168"/>
              <a:ext cx="96" cy="768"/>
              <a:chOff x="4896" y="1536"/>
              <a:chExt cx="288" cy="1680"/>
            </a:xfrm>
          </p:grpSpPr>
          <p:sp>
            <p:nvSpPr>
              <p:cNvPr id="989" name="Google Shape;989;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90" name="Google Shape;990;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91" name="Google Shape;991;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92" name="Google Shape;992;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93" name="Google Shape;993;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994" name="Google Shape;994;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95" name="Google Shape;995;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grpSp>
        <p:grpSp>
          <p:nvGrpSpPr>
            <p:cNvPr id="996" name="Google Shape;996;p49"/>
            <p:cNvGrpSpPr/>
            <p:nvPr/>
          </p:nvGrpSpPr>
          <p:grpSpPr>
            <a:xfrm>
              <a:off x="1152" y="3168"/>
              <a:ext cx="96" cy="768"/>
              <a:chOff x="4896" y="1536"/>
              <a:chExt cx="288" cy="1680"/>
            </a:xfrm>
          </p:grpSpPr>
          <p:sp>
            <p:nvSpPr>
              <p:cNvPr id="997" name="Google Shape;997;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998" name="Google Shape;998;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999" name="Google Shape;999;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00" name="Google Shape;1000;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01" name="Google Shape;1001;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02" name="Google Shape;1002;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03" name="Google Shape;1003;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grpSp>
        <p:grpSp>
          <p:nvGrpSpPr>
            <p:cNvPr id="1004" name="Google Shape;1004;p49"/>
            <p:cNvGrpSpPr/>
            <p:nvPr/>
          </p:nvGrpSpPr>
          <p:grpSpPr>
            <a:xfrm>
              <a:off x="1344" y="3168"/>
              <a:ext cx="96" cy="768"/>
              <a:chOff x="4896" y="1536"/>
              <a:chExt cx="288" cy="1680"/>
            </a:xfrm>
          </p:grpSpPr>
          <p:sp>
            <p:nvSpPr>
              <p:cNvPr id="1005" name="Google Shape;1005;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06" name="Google Shape;1006;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07" name="Google Shape;1007;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08" name="Google Shape;1008;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09" name="Google Shape;1009;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10" name="Google Shape;1010;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11" name="Google Shape;1011;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grpSp>
      </p:grpSp>
      <p:sp>
        <p:nvSpPr>
          <p:cNvPr id="1012" name="Google Shape;1012;p49"/>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GA Controls</a:t>
            </a:r>
            <a:endParaRPr/>
          </a:p>
        </p:txBody>
      </p:sp>
      <p:sp>
        <p:nvSpPr>
          <p:cNvPr id="1013" name="Google Shape;1013;p49"/>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The “Algorithm” in GA</a:t>
            </a:r>
            <a:endParaRPr/>
          </a:p>
        </p:txBody>
      </p:sp>
      <p:sp>
        <p:nvSpPr>
          <p:cNvPr id="1014" name="Google Shape;1014;p49"/>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Number of Chromosomes</a:t>
            </a:r>
            <a:endParaRPr/>
          </a:p>
          <a:p>
            <a:pPr indent="-285750" lvl="1" marL="74295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the number of solutions (organisms) per generation</a:t>
            </a:r>
            <a:endParaRPr/>
          </a:p>
          <a:p>
            <a:pPr indent="-228600" lvl="2" marL="1143000" marR="0" rtl="0" algn="l">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each solution will be evaluated for fitness</a:t>
            </a:r>
            <a:endParaRPr/>
          </a:p>
          <a:p>
            <a:pPr indent="-342900" lvl="0" marL="34290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Number of Generations</a:t>
            </a:r>
            <a:endParaRPr/>
          </a:p>
          <a:p>
            <a:pPr indent="-285750" lvl="1" marL="74295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provides a stopping criterion for the algorithm</a:t>
            </a:r>
            <a:endParaRPr/>
          </a:p>
        </p:txBody>
      </p:sp>
      <p:sp>
        <p:nvSpPr>
          <p:cNvPr id="1015" name="Google Shape;1015;p49"/>
          <p:cNvSpPr txBox="1"/>
          <p:nvPr/>
        </p:nvSpPr>
        <p:spPr>
          <a:xfrm>
            <a:off x="304800" y="6477000"/>
            <a:ext cx="8264525" cy="30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These controls apply specifically the inVEETro Global Optimizer v2.0, but are representative of GA’s in general.</a:t>
            </a:r>
            <a:endParaRPr sz="2400">
              <a:solidFill>
                <a:schemeClr val="dk1"/>
              </a:solidFill>
              <a:latin typeface="Times New Roman"/>
              <a:ea typeface="Times New Roman"/>
              <a:cs typeface="Times New Roman"/>
              <a:sym typeface="Times New Roman"/>
            </a:endParaRPr>
          </a:p>
        </p:txBody>
      </p:sp>
      <p:sp>
        <p:nvSpPr>
          <p:cNvPr id="1016" name="Google Shape;1016;p49"/>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Survival Rate</a:t>
            </a:r>
            <a:endParaRPr/>
          </a:p>
          <a:p>
            <a:pPr indent="-285750" lvl="1" marL="74295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percentage of organisms that survive to reproduce</a:t>
            </a:r>
            <a:endParaRPr/>
          </a:p>
          <a:p>
            <a:pPr indent="-342900" lvl="0" marL="342900" marR="0" rtl="0" algn="l">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Top Member Mating Frequency</a:t>
            </a:r>
            <a:endParaRPr/>
          </a:p>
          <a:p>
            <a:pPr indent="-285750" lvl="1" marL="74295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controls the frequency with which the most fit survivors will mate with the other survivors</a:t>
            </a:r>
            <a:endParaRPr/>
          </a:p>
          <a:p>
            <a:pPr indent="-342900" lvl="0" marL="342900" marR="0" rtl="0" algn="l">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Mutation Rate</a:t>
            </a:r>
            <a:endParaRPr/>
          </a:p>
          <a:p>
            <a:pPr indent="-285750" lvl="1" marL="742950" marR="0" rtl="0" algn="l">
              <a:spcBef>
                <a:spcPts val="4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each bit’s probability of mutating</a:t>
            </a:r>
            <a:endParaRPr/>
          </a:p>
        </p:txBody>
      </p:sp>
      <p:grpSp>
        <p:nvGrpSpPr>
          <p:cNvPr id="1017" name="Google Shape;1017;p49"/>
          <p:cNvGrpSpPr/>
          <p:nvPr/>
        </p:nvGrpSpPr>
        <p:grpSpPr>
          <a:xfrm>
            <a:off x="1371600" y="4953000"/>
            <a:ext cx="1828800" cy="1371600"/>
            <a:chOff x="432" y="3120"/>
            <a:chExt cx="1152" cy="864"/>
          </a:xfrm>
        </p:grpSpPr>
        <p:sp>
          <p:nvSpPr>
            <p:cNvPr id="1018" name="Google Shape;1018;p49"/>
            <p:cNvSpPr/>
            <p:nvPr/>
          </p:nvSpPr>
          <p:spPr>
            <a:xfrm>
              <a:off x="432" y="3120"/>
              <a:ext cx="1152" cy="86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019" name="Google Shape;1019;p49"/>
            <p:cNvGrpSpPr/>
            <p:nvPr/>
          </p:nvGrpSpPr>
          <p:grpSpPr>
            <a:xfrm>
              <a:off x="576" y="3168"/>
              <a:ext cx="96" cy="768"/>
              <a:chOff x="4896" y="1536"/>
              <a:chExt cx="288" cy="1680"/>
            </a:xfrm>
          </p:grpSpPr>
          <p:sp>
            <p:nvSpPr>
              <p:cNvPr id="1020" name="Google Shape;1020;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21" name="Google Shape;1021;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22" name="Google Shape;1022;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23" name="Google Shape;1023;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24" name="Google Shape;1024;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25" name="Google Shape;1025;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26" name="Google Shape;1026;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grpSp>
        <p:grpSp>
          <p:nvGrpSpPr>
            <p:cNvPr id="1027" name="Google Shape;1027;p49"/>
            <p:cNvGrpSpPr/>
            <p:nvPr/>
          </p:nvGrpSpPr>
          <p:grpSpPr>
            <a:xfrm>
              <a:off x="768" y="3168"/>
              <a:ext cx="96" cy="768"/>
              <a:chOff x="4896" y="1536"/>
              <a:chExt cx="288" cy="1680"/>
            </a:xfrm>
          </p:grpSpPr>
          <p:sp>
            <p:nvSpPr>
              <p:cNvPr id="1028" name="Google Shape;1028;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29" name="Google Shape;1029;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30" name="Google Shape;1030;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31" name="Google Shape;1031;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32" name="Google Shape;1032;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33" name="Google Shape;1033;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34" name="Google Shape;1034;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grpSp>
        <p:grpSp>
          <p:nvGrpSpPr>
            <p:cNvPr id="1035" name="Google Shape;1035;p49"/>
            <p:cNvGrpSpPr/>
            <p:nvPr/>
          </p:nvGrpSpPr>
          <p:grpSpPr>
            <a:xfrm>
              <a:off x="960" y="3168"/>
              <a:ext cx="96" cy="768"/>
              <a:chOff x="4896" y="1536"/>
              <a:chExt cx="288" cy="1680"/>
            </a:xfrm>
          </p:grpSpPr>
          <p:sp>
            <p:nvSpPr>
              <p:cNvPr id="1036" name="Google Shape;1036;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37" name="Google Shape;1037;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38" name="Google Shape;1038;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39" name="Google Shape;1039;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40" name="Google Shape;1040;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41" name="Google Shape;1041;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42" name="Google Shape;1042;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grpSp>
        <p:grpSp>
          <p:nvGrpSpPr>
            <p:cNvPr id="1043" name="Google Shape;1043;p49"/>
            <p:cNvGrpSpPr/>
            <p:nvPr/>
          </p:nvGrpSpPr>
          <p:grpSpPr>
            <a:xfrm>
              <a:off x="1152" y="3168"/>
              <a:ext cx="96" cy="768"/>
              <a:chOff x="4896" y="1536"/>
              <a:chExt cx="288" cy="1680"/>
            </a:xfrm>
          </p:grpSpPr>
          <p:sp>
            <p:nvSpPr>
              <p:cNvPr id="1044" name="Google Shape;1044;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45" name="Google Shape;1045;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46" name="Google Shape;1046;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47" name="Google Shape;1047;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48" name="Google Shape;1048;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49" name="Google Shape;1049;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50" name="Google Shape;1050;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grpSp>
        <p:grpSp>
          <p:nvGrpSpPr>
            <p:cNvPr id="1051" name="Google Shape;1051;p49"/>
            <p:cNvGrpSpPr/>
            <p:nvPr/>
          </p:nvGrpSpPr>
          <p:grpSpPr>
            <a:xfrm>
              <a:off x="1344" y="3168"/>
              <a:ext cx="96" cy="768"/>
              <a:chOff x="4896" y="1536"/>
              <a:chExt cx="288" cy="1680"/>
            </a:xfrm>
          </p:grpSpPr>
          <p:sp>
            <p:nvSpPr>
              <p:cNvPr id="1052" name="Google Shape;1052;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53" name="Google Shape;1053;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54" name="Google Shape;1054;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55" name="Google Shape;1055;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56" name="Google Shape;1056;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57" name="Google Shape;1057;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58" name="Google Shape;1058;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grpSp>
      </p:grpSp>
      <p:grpSp>
        <p:nvGrpSpPr>
          <p:cNvPr id="1059" name="Google Shape;1059;p49"/>
          <p:cNvGrpSpPr/>
          <p:nvPr/>
        </p:nvGrpSpPr>
        <p:grpSpPr>
          <a:xfrm>
            <a:off x="1524000" y="5105400"/>
            <a:ext cx="1828800" cy="1371600"/>
            <a:chOff x="432" y="3120"/>
            <a:chExt cx="1152" cy="864"/>
          </a:xfrm>
        </p:grpSpPr>
        <p:sp>
          <p:nvSpPr>
            <p:cNvPr id="1060" name="Google Shape;1060;p49"/>
            <p:cNvSpPr/>
            <p:nvPr/>
          </p:nvSpPr>
          <p:spPr>
            <a:xfrm>
              <a:off x="432" y="3120"/>
              <a:ext cx="1152" cy="86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061" name="Google Shape;1061;p49"/>
            <p:cNvGrpSpPr/>
            <p:nvPr/>
          </p:nvGrpSpPr>
          <p:grpSpPr>
            <a:xfrm>
              <a:off x="576" y="3168"/>
              <a:ext cx="96" cy="768"/>
              <a:chOff x="4896" y="1536"/>
              <a:chExt cx="288" cy="1680"/>
            </a:xfrm>
          </p:grpSpPr>
          <p:sp>
            <p:nvSpPr>
              <p:cNvPr id="1062" name="Google Shape;1062;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63" name="Google Shape;1063;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64" name="Google Shape;1064;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65" name="Google Shape;1065;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66" name="Google Shape;1066;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67" name="Google Shape;1067;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68" name="Google Shape;1068;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grpSp>
        <p:grpSp>
          <p:nvGrpSpPr>
            <p:cNvPr id="1069" name="Google Shape;1069;p49"/>
            <p:cNvGrpSpPr/>
            <p:nvPr/>
          </p:nvGrpSpPr>
          <p:grpSpPr>
            <a:xfrm>
              <a:off x="768" y="3168"/>
              <a:ext cx="96" cy="768"/>
              <a:chOff x="4896" y="1536"/>
              <a:chExt cx="288" cy="1680"/>
            </a:xfrm>
          </p:grpSpPr>
          <p:sp>
            <p:nvSpPr>
              <p:cNvPr id="1070" name="Google Shape;1070;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71" name="Google Shape;1071;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72" name="Google Shape;1072;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73" name="Google Shape;1073;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74" name="Google Shape;1074;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75" name="Google Shape;1075;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76" name="Google Shape;1076;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grpSp>
        <p:grpSp>
          <p:nvGrpSpPr>
            <p:cNvPr id="1077" name="Google Shape;1077;p49"/>
            <p:cNvGrpSpPr/>
            <p:nvPr/>
          </p:nvGrpSpPr>
          <p:grpSpPr>
            <a:xfrm>
              <a:off x="960" y="3168"/>
              <a:ext cx="96" cy="768"/>
              <a:chOff x="4896" y="1536"/>
              <a:chExt cx="288" cy="1680"/>
            </a:xfrm>
          </p:grpSpPr>
          <p:sp>
            <p:nvSpPr>
              <p:cNvPr id="1078" name="Google Shape;1078;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79" name="Google Shape;1079;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80" name="Google Shape;1080;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81" name="Google Shape;1081;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82" name="Google Shape;1082;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83" name="Google Shape;1083;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84" name="Google Shape;1084;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grpSp>
        <p:grpSp>
          <p:nvGrpSpPr>
            <p:cNvPr id="1085" name="Google Shape;1085;p49"/>
            <p:cNvGrpSpPr/>
            <p:nvPr/>
          </p:nvGrpSpPr>
          <p:grpSpPr>
            <a:xfrm>
              <a:off x="1152" y="3168"/>
              <a:ext cx="96" cy="768"/>
              <a:chOff x="4896" y="1536"/>
              <a:chExt cx="288" cy="1680"/>
            </a:xfrm>
          </p:grpSpPr>
          <p:sp>
            <p:nvSpPr>
              <p:cNvPr id="1086" name="Google Shape;1086;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87" name="Google Shape;1087;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88" name="Google Shape;1088;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89" name="Google Shape;1089;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90" name="Google Shape;1090;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91" name="Google Shape;1091;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92" name="Google Shape;1092;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grpSp>
        <p:grpSp>
          <p:nvGrpSpPr>
            <p:cNvPr id="1093" name="Google Shape;1093;p49"/>
            <p:cNvGrpSpPr/>
            <p:nvPr/>
          </p:nvGrpSpPr>
          <p:grpSpPr>
            <a:xfrm>
              <a:off x="1344" y="3168"/>
              <a:ext cx="96" cy="768"/>
              <a:chOff x="4896" y="1536"/>
              <a:chExt cx="288" cy="1680"/>
            </a:xfrm>
          </p:grpSpPr>
          <p:sp>
            <p:nvSpPr>
              <p:cNvPr id="1094" name="Google Shape;1094;p49"/>
              <p:cNvSpPr/>
              <p:nvPr/>
            </p:nvSpPr>
            <p:spPr>
              <a:xfrm>
                <a:off x="4896" y="15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95" name="Google Shape;1095;p49"/>
              <p:cNvSpPr/>
              <p:nvPr/>
            </p:nvSpPr>
            <p:spPr>
              <a:xfrm>
                <a:off x="4896" y="17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96" name="Google Shape;1096;p49"/>
              <p:cNvSpPr/>
              <p:nvPr/>
            </p:nvSpPr>
            <p:spPr>
              <a:xfrm>
                <a:off x="4896" y="201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097" name="Google Shape;1097;p49"/>
              <p:cNvSpPr/>
              <p:nvPr/>
            </p:nvSpPr>
            <p:spPr>
              <a:xfrm>
                <a:off x="4896" y="225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98" name="Google Shape;1098;p49"/>
              <p:cNvSpPr/>
              <p:nvPr/>
            </p:nvSpPr>
            <p:spPr>
              <a:xfrm>
                <a:off x="4896" y="249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1</a:t>
                </a:r>
                <a:endParaRPr/>
              </a:p>
            </p:txBody>
          </p:sp>
          <p:sp>
            <p:nvSpPr>
              <p:cNvPr id="1099" name="Google Shape;1099;p49"/>
              <p:cNvSpPr/>
              <p:nvPr/>
            </p:nvSpPr>
            <p:spPr>
              <a:xfrm>
                <a:off x="4896" y="273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sp>
            <p:nvSpPr>
              <p:cNvPr id="1100" name="Google Shape;1100;p49"/>
              <p:cNvSpPr/>
              <p:nvPr/>
            </p:nvSpPr>
            <p:spPr>
              <a:xfrm>
                <a:off x="4896" y="2976"/>
                <a:ext cx="288" cy="24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Times New Roman"/>
                    <a:ea typeface="Times New Roman"/>
                    <a:cs typeface="Times New Roman"/>
                    <a:sym typeface="Times New Roman"/>
                  </a:rPr>
                  <a:t>0</a:t>
                </a:r>
                <a:endParaRPr/>
              </a:p>
            </p:txBody>
          </p:sp>
        </p:grpSp>
      </p:grpSp>
      <p:grpSp>
        <p:nvGrpSpPr>
          <p:cNvPr id="1101" name="Google Shape;1101;p49"/>
          <p:cNvGrpSpPr/>
          <p:nvPr/>
        </p:nvGrpSpPr>
        <p:grpSpPr>
          <a:xfrm>
            <a:off x="2590800" y="5181600"/>
            <a:ext cx="609600" cy="1219200"/>
            <a:chOff x="1632" y="3264"/>
            <a:chExt cx="384" cy="768"/>
          </a:xfrm>
        </p:grpSpPr>
        <p:grpSp>
          <p:nvGrpSpPr>
            <p:cNvPr id="1102" name="Google Shape;1102;p49"/>
            <p:cNvGrpSpPr/>
            <p:nvPr/>
          </p:nvGrpSpPr>
          <p:grpSpPr>
            <a:xfrm>
              <a:off x="1632" y="3264"/>
              <a:ext cx="192" cy="768"/>
              <a:chOff x="1632" y="3264"/>
              <a:chExt cx="192" cy="768"/>
            </a:xfrm>
          </p:grpSpPr>
          <p:cxnSp>
            <p:nvCxnSpPr>
              <p:cNvPr id="1103" name="Google Shape;1103;p49"/>
              <p:cNvCxnSpPr/>
              <p:nvPr/>
            </p:nvCxnSpPr>
            <p:spPr>
              <a:xfrm>
                <a:off x="1632" y="3264"/>
                <a:ext cx="192" cy="768"/>
              </a:xfrm>
              <a:prstGeom prst="straightConnector1">
                <a:avLst/>
              </a:prstGeom>
              <a:noFill/>
              <a:ln cap="flat" cmpd="sng" w="9525">
                <a:solidFill>
                  <a:srgbClr val="FF0000"/>
                </a:solidFill>
                <a:prstDash val="solid"/>
                <a:round/>
                <a:headEnd len="med" w="med" type="none"/>
                <a:tailEnd len="med" w="med" type="none"/>
              </a:ln>
            </p:spPr>
          </p:cxnSp>
          <p:cxnSp>
            <p:nvCxnSpPr>
              <p:cNvPr id="1104" name="Google Shape;1104;p49"/>
              <p:cNvCxnSpPr/>
              <p:nvPr/>
            </p:nvCxnSpPr>
            <p:spPr>
              <a:xfrm flipH="1">
                <a:off x="1632" y="3264"/>
                <a:ext cx="192" cy="768"/>
              </a:xfrm>
              <a:prstGeom prst="straightConnector1">
                <a:avLst/>
              </a:prstGeom>
              <a:noFill/>
              <a:ln cap="flat" cmpd="sng" w="9525">
                <a:solidFill>
                  <a:srgbClr val="FF0000"/>
                </a:solidFill>
                <a:prstDash val="solid"/>
                <a:round/>
                <a:headEnd len="med" w="med" type="none"/>
                <a:tailEnd len="med" w="med" type="none"/>
              </a:ln>
            </p:spPr>
          </p:cxnSp>
        </p:grpSp>
        <p:grpSp>
          <p:nvGrpSpPr>
            <p:cNvPr id="1105" name="Google Shape;1105;p49"/>
            <p:cNvGrpSpPr/>
            <p:nvPr/>
          </p:nvGrpSpPr>
          <p:grpSpPr>
            <a:xfrm>
              <a:off x="1824" y="3264"/>
              <a:ext cx="192" cy="768"/>
              <a:chOff x="1632" y="3264"/>
              <a:chExt cx="192" cy="768"/>
            </a:xfrm>
          </p:grpSpPr>
          <p:cxnSp>
            <p:nvCxnSpPr>
              <p:cNvPr id="1106" name="Google Shape;1106;p49"/>
              <p:cNvCxnSpPr/>
              <p:nvPr/>
            </p:nvCxnSpPr>
            <p:spPr>
              <a:xfrm>
                <a:off x="1632" y="3264"/>
                <a:ext cx="192" cy="768"/>
              </a:xfrm>
              <a:prstGeom prst="straightConnector1">
                <a:avLst/>
              </a:prstGeom>
              <a:noFill/>
              <a:ln cap="flat" cmpd="sng" w="9525">
                <a:solidFill>
                  <a:srgbClr val="FF0000"/>
                </a:solidFill>
                <a:prstDash val="solid"/>
                <a:round/>
                <a:headEnd len="med" w="med" type="none"/>
                <a:tailEnd len="med" w="med" type="none"/>
              </a:ln>
            </p:spPr>
          </p:cxnSp>
          <p:cxnSp>
            <p:nvCxnSpPr>
              <p:cNvPr id="1107" name="Google Shape;1107;p49"/>
              <p:cNvCxnSpPr/>
              <p:nvPr/>
            </p:nvCxnSpPr>
            <p:spPr>
              <a:xfrm flipH="1">
                <a:off x="1632" y="3264"/>
                <a:ext cx="192" cy="768"/>
              </a:xfrm>
              <a:prstGeom prst="straightConnector1">
                <a:avLst/>
              </a:prstGeom>
              <a:noFill/>
              <a:ln cap="flat" cmpd="sng" w="9525">
                <a:solidFill>
                  <a:srgbClr val="FF0000"/>
                </a:solidFill>
                <a:prstDash val="solid"/>
                <a:round/>
                <a:headEnd len="med" w="med" type="none"/>
                <a:tailEnd len="med" w="med" type="none"/>
              </a:ln>
            </p:spPr>
          </p:cxnSp>
        </p:grpSp>
      </p:grpSp>
      <p:cxnSp>
        <p:nvCxnSpPr>
          <p:cNvPr id="1108" name="Google Shape;1108;p49"/>
          <p:cNvCxnSpPr/>
          <p:nvPr/>
        </p:nvCxnSpPr>
        <p:spPr>
          <a:xfrm>
            <a:off x="1905000" y="5638800"/>
            <a:ext cx="228600" cy="0"/>
          </a:xfrm>
          <a:prstGeom prst="straightConnector1">
            <a:avLst/>
          </a:prstGeom>
          <a:noFill/>
          <a:ln cap="flat" cmpd="sng" w="25400">
            <a:solidFill>
              <a:schemeClr val="dk1"/>
            </a:solidFill>
            <a:prstDash val="solid"/>
            <a:round/>
            <a:headEnd len="med" w="med" type="none"/>
            <a:tailEnd len="med" w="med" type="oval"/>
          </a:ln>
        </p:spPr>
      </p:cxnSp>
      <p:cxnSp>
        <p:nvCxnSpPr>
          <p:cNvPr id="1109" name="Google Shape;1109;p49"/>
          <p:cNvCxnSpPr/>
          <p:nvPr/>
        </p:nvCxnSpPr>
        <p:spPr>
          <a:xfrm>
            <a:off x="1905000" y="5867400"/>
            <a:ext cx="533400" cy="0"/>
          </a:xfrm>
          <a:prstGeom prst="straightConnector1">
            <a:avLst/>
          </a:prstGeom>
          <a:noFill/>
          <a:ln cap="flat" cmpd="sng" w="25400">
            <a:solidFill>
              <a:schemeClr val="dk1"/>
            </a:solidFill>
            <a:prstDash val="solid"/>
            <a:round/>
            <a:headEnd len="med" w="med" type="none"/>
            <a:tailEnd len="med" w="med" type="oval"/>
          </a:ln>
        </p:spPr>
      </p:cxnSp>
      <p:sp>
        <p:nvSpPr>
          <p:cNvPr id="1110" name="Google Shape;1110;p49"/>
          <p:cNvSpPr/>
          <p:nvPr/>
        </p:nvSpPr>
        <p:spPr>
          <a:xfrm>
            <a:off x="1752600" y="5356225"/>
            <a:ext cx="152400" cy="173038"/>
          </a:xfrm>
          <a:prstGeom prst="rect">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Times New Roman"/>
                <a:ea typeface="Times New Roman"/>
                <a:cs typeface="Times New Roman"/>
                <a:sym typeface="Times New Roman"/>
              </a:rPr>
              <a:t>1</a:t>
            </a:r>
            <a:endParaRPr/>
          </a:p>
        </p:txBody>
      </p:sp>
      <p:sp>
        <p:nvSpPr>
          <p:cNvPr id="1111" name="Google Shape;1111;p49"/>
          <p:cNvSpPr/>
          <p:nvPr/>
        </p:nvSpPr>
        <p:spPr>
          <a:xfrm>
            <a:off x="1752600" y="6226175"/>
            <a:ext cx="152400" cy="174625"/>
          </a:xfrm>
          <a:prstGeom prst="rect">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Times New Roman"/>
                <a:ea typeface="Times New Roman"/>
                <a:cs typeface="Times New Roman"/>
                <a:sym typeface="Times New Roman"/>
              </a:rPr>
              <a:t>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500"/>
                                        <p:tgtEl>
                                          <p:spTgt spid="9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1000"/>
                                  </p:stCondLst>
                                  <p:childTnLst>
                                    <p:set>
                                      <p:cBhvr>
                                        <p:cTn dur="1" fill="hold">
                                          <p:stCondLst>
                                            <p:cond delay="0"/>
                                          </p:stCondLst>
                                        </p:cTn>
                                        <p:tgtEl>
                                          <p:spTgt spid="10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500"/>
                                        <p:tgtEl>
                                          <p:spTgt spid="1108"/>
                                        </p:tgtEl>
                                      </p:cBhvr>
                                    </p:animEffect>
                                  </p:childTnLst>
                                </p:cTn>
                              </p:par>
                            </p:childTnLst>
                          </p:cTn>
                        </p:par>
                        <p:par>
                          <p:cTn fill="hold">
                            <p:stCondLst>
                              <p:cond delay="500"/>
                            </p:stCondLst>
                            <p:childTnLst>
                              <p:par>
                                <p:cTn fill="hold" nodeType="afterEffect" presetClass="entr" presetID="10" presetSubtype="0">
                                  <p:stCondLst>
                                    <p:cond delay="1000"/>
                                  </p:stCondLst>
                                  <p:childTnLst>
                                    <p:set>
                                      <p:cBhvr>
                                        <p:cTn dur="1" fill="hold">
                                          <p:stCondLst>
                                            <p:cond delay="0"/>
                                          </p:stCondLst>
                                        </p:cTn>
                                        <p:tgtEl>
                                          <p:spTgt spid="1109"/>
                                        </p:tgtEl>
                                        <p:attrNameLst>
                                          <p:attrName>style.visibility</p:attrName>
                                        </p:attrNameLst>
                                      </p:cBhvr>
                                      <p:to>
                                        <p:strVal val="visible"/>
                                      </p:to>
                                    </p:set>
                                    <p:animEffect filter="fade" transition="in">
                                      <p:cBhvr>
                                        <p:cTn dur="500"/>
                                        <p:tgtEl>
                                          <p:spTgt spid="1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500"/>
                                        <p:tgtEl>
                                          <p:spTgt spid="1110"/>
                                        </p:tgtEl>
                                      </p:cBhvr>
                                    </p:animEffect>
                                  </p:childTnLst>
                                </p:cTn>
                              </p:par>
                            </p:childTnLst>
                          </p:cTn>
                        </p:par>
                        <p:par>
                          <p:cTn fill="hold">
                            <p:stCondLst>
                              <p:cond delay="500"/>
                            </p:stCondLst>
                            <p:childTnLst>
                              <p:par>
                                <p:cTn fill="hold" nodeType="afterEffect" presetClass="entr" presetID="10" presetSubtype="0">
                                  <p:stCondLst>
                                    <p:cond delay="1000"/>
                                  </p:stCondLst>
                                  <p:childTnLst>
                                    <p:set>
                                      <p:cBhvr>
                                        <p:cTn dur="1" fill="hold">
                                          <p:stCondLst>
                                            <p:cond delay="0"/>
                                          </p:stCondLst>
                                        </p:cTn>
                                        <p:tgtEl>
                                          <p:spTgt spid="1111"/>
                                        </p:tgtEl>
                                        <p:attrNameLst>
                                          <p:attrName>style.visibility</p:attrName>
                                        </p:attrNameLst>
                                      </p:cBhvr>
                                      <p:to>
                                        <p:strVal val="visible"/>
                                      </p:to>
                                    </p:set>
                                    <p:animEffect filter="fade" transition="in">
                                      <p:cBhvr>
                                        <p:cTn dur="500"/>
                                        <p:tgtEl>
                                          <p:spTgt spid="1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50"/>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1118" name="Google Shape;1118;p50"/>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1119" name="Google Shape;1119;p50"/>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Presentation Outline</a:t>
            </a:r>
            <a:endParaRPr/>
          </a:p>
        </p:txBody>
      </p:sp>
      <p:sp>
        <p:nvSpPr>
          <p:cNvPr id="1120" name="Google Shape;1120;p50"/>
          <p:cNvSpPr txBox="1"/>
          <p:nvPr>
            <p:ph idx="1" type="body"/>
          </p:nvPr>
        </p:nvSpPr>
        <p:spPr>
          <a:xfrm>
            <a:off x="304800" y="1981200"/>
            <a:ext cx="85344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What is a GA?</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Genetics 101</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The “Genetics” in Genetic Algorithm</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The “Algorithm” in Genetic Algorithm</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The inVEETro Global Optimizer</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Closing Remarks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51"/>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1127" name="Google Shape;1127;p51"/>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1128" name="Google Shape;1128;p51"/>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Closing Remarks</a:t>
            </a:r>
            <a:endParaRPr/>
          </a:p>
        </p:txBody>
      </p:sp>
      <p:sp>
        <p:nvSpPr>
          <p:cNvPr id="1129" name="Google Shape;1129;p51"/>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Efficient for massive solution spaces</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Independent of problem</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complex problems</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loosely defined problems</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Global, if tuned correctly</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Gradients not necessary</a:t>
            </a:r>
            <a:endParaRPr/>
          </a:p>
        </p:txBody>
      </p:sp>
      <p:sp>
        <p:nvSpPr>
          <p:cNvPr id="1130" name="Google Shape;1130;p51"/>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Advantages &amp; Disadvantages  </a:t>
            </a:r>
            <a:r>
              <a:rPr lang="en-US" sz="2400">
                <a:solidFill>
                  <a:schemeClr val="hlink"/>
                </a:solidFill>
                <a:latin typeface="Times New Roman"/>
                <a:ea typeface="Times New Roman"/>
                <a:cs typeface="Times New Roman"/>
                <a:sym typeface="Times New Roman"/>
              </a:rPr>
              <a:t>|  Biology &amp; Engineering</a:t>
            </a:r>
            <a:endParaRPr/>
          </a:p>
        </p:txBody>
      </p:sp>
      <p:sp>
        <p:nvSpPr>
          <p:cNvPr id="1131" name="Google Shape;1131;p51"/>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Must be tuned to work efficiently</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mutation rate</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survival rate</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mating frequency</a:t>
            </a:r>
            <a:endParaRPr/>
          </a:p>
          <a:p>
            <a:pPr indent="-342900" lvl="0" marL="342900" marR="0" rtl="0" algn="l">
              <a:spcBef>
                <a:spcPts val="56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May not find true optimal point in the solution space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52"/>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1138" name="Google Shape;1138;p52"/>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1139" name="Google Shape;1139;p52"/>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Closing Remarks</a:t>
            </a:r>
            <a:endParaRPr/>
          </a:p>
        </p:txBody>
      </p:sp>
      <p:sp>
        <p:nvSpPr>
          <p:cNvPr id="1140" name="Google Shape;1140;p52"/>
          <p:cNvSpPr txBox="1"/>
          <p:nvPr>
            <p:ph idx="1" type="body"/>
          </p:nvPr>
        </p:nvSpPr>
        <p:spPr>
          <a:xfrm>
            <a:off x="304800" y="1981200"/>
            <a:ext cx="85344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Biomimetics (the owl and the stealth aircraft)</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Ant Colony Optimization</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Particle Swarm Optimization</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Computer Immune Systems</a:t>
            </a:r>
            <a:endParaRPr/>
          </a:p>
          <a:p>
            <a:pPr indent="-342900" lvl="0" marL="34290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“It is now clear that evolution is one of the very best techniques we have in computer science--it regularly outperforms traditional methods that were carefully created by researchers.” -Peter J. Bentley, </a:t>
            </a:r>
            <a:r>
              <a:rPr b="0" i="1" lang="en-US" sz="2400" u="none" cap="none" strike="noStrike">
                <a:solidFill>
                  <a:schemeClr val="dk1"/>
                </a:solidFill>
                <a:latin typeface="Times New Roman"/>
                <a:ea typeface="Times New Roman"/>
                <a:cs typeface="Times New Roman"/>
                <a:sym typeface="Times New Roman"/>
              </a:rPr>
              <a:t>Digital Biology</a:t>
            </a:r>
            <a:endParaRPr b="0" i="0" sz="2800" u="none" cap="none" strike="noStrike">
              <a:solidFill>
                <a:schemeClr val="dk1"/>
              </a:solidFill>
              <a:latin typeface="Times New Roman"/>
              <a:ea typeface="Times New Roman"/>
              <a:cs typeface="Times New Roman"/>
              <a:sym typeface="Times New Roman"/>
            </a:endParaRPr>
          </a:p>
        </p:txBody>
      </p:sp>
      <p:sp>
        <p:nvSpPr>
          <p:cNvPr id="1141" name="Google Shape;1141;p52"/>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Advantages &amp; Disadvantages</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Biology &amp; Engineering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53"/>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1148" name="Google Shape;1148;p53"/>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1149" name="Google Shape;1149;p53"/>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Thank You</a:t>
            </a:r>
            <a:endParaRPr/>
          </a:p>
        </p:txBody>
      </p:sp>
      <p:sp>
        <p:nvSpPr>
          <p:cNvPr id="1150" name="Google Shape;1150;p53"/>
          <p:cNvSpPr txBox="1"/>
          <p:nvPr>
            <p:ph idx="1" type="body"/>
          </p:nvPr>
        </p:nvSpPr>
        <p:spPr>
          <a:xfrm>
            <a:off x="304800" y="1981200"/>
            <a:ext cx="85344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michael.lensi@ruralsourcing.com</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“An Introduction to Genetic Algorithms” by Melanie Mitchell, MIT Press</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“Design of a Guided Missile Interceptor Using a Genetic Algorithm”, AIAA JSR, Vol. 38, No. 1, 2001</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Hierarchical Temporal Memory (HTM)</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https://numenta.com</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“On Intelligence” by Jeff Hawkins</a:t>
            </a:r>
            <a:endParaRPr b="0" i="0" sz="2400" u="none" cap="none" strike="noStrike">
              <a:solidFill>
                <a:schemeClr val="dk1"/>
              </a:solidFill>
              <a:latin typeface="Times New Roman"/>
              <a:ea typeface="Times New Roman"/>
              <a:cs typeface="Times New Roman"/>
              <a:sym typeface="Times New Roman"/>
            </a:endParaRPr>
          </a:p>
        </p:txBody>
      </p:sp>
      <p:sp>
        <p:nvSpPr>
          <p:cNvPr id="1151" name="Google Shape;1151;p53"/>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For More Information on GA’s / Machine Learning / AI:</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9"/>
          <p:cNvPicPr preferRelativeResize="0"/>
          <p:nvPr/>
        </p:nvPicPr>
        <p:blipFill rotWithShape="1">
          <a:blip r:embed="rId3">
            <a:alphaModFix/>
          </a:blip>
          <a:srcRect b="0" l="0" r="0" t="0"/>
          <a:stretch/>
        </p:blipFill>
        <p:spPr>
          <a:xfrm>
            <a:off x="7339094" y="1414462"/>
            <a:ext cx="1293019" cy="1828801"/>
          </a:xfrm>
          <a:prstGeom prst="rect">
            <a:avLst/>
          </a:prstGeom>
          <a:noFill/>
          <a:ln>
            <a:noFill/>
          </a:ln>
        </p:spPr>
      </p:pic>
      <p:sp>
        <p:nvSpPr>
          <p:cNvPr id="174" name="Google Shape;174;p29"/>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Example Problem</a:t>
            </a:r>
            <a:endParaRPr b="0" i="0" sz="4400" u="none" cap="none" strike="noStrike">
              <a:solidFill>
                <a:schemeClr val="dk2"/>
              </a:solidFill>
              <a:latin typeface="Times New Roman"/>
              <a:ea typeface="Times New Roman"/>
              <a:cs typeface="Times New Roman"/>
              <a:sym typeface="Times New Roman"/>
            </a:endParaRPr>
          </a:p>
        </p:txBody>
      </p:sp>
      <p:sp>
        <p:nvSpPr>
          <p:cNvPr id="175" name="Google Shape;175;p29"/>
          <p:cNvSpPr txBox="1"/>
          <p:nvPr>
            <p:ph idx="1" type="body"/>
          </p:nvPr>
        </p:nvSpPr>
        <p:spPr>
          <a:xfrm>
            <a:off x="304800" y="4193354"/>
            <a:ext cx="8686800" cy="2588446"/>
          </a:xfrm>
          <a:prstGeom prst="rect">
            <a:avLst/>
          </a:prstGeom>
          <a:blipFill rotWithShape="1">
            <a:blip r:embed="rId4">
              <a:alphaModFix/>
            </a:blip>
            <a:stretch>
              <a:fillRect b="-935" l="-1471" r="0" t="0"/>
            </a:stretch>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Times New Roman"/>
              <a:buChar char="•"/>
            </a:pPr>
            <a:r>
              <a:rPr b="0" i="0" lang="en-US" sz="3200" u="none" cap="none" strike="noStrike">
                <a:latin typeface="Times New Roman"/>
                <a:ea typeface="Times New Roman"/>
                <a:cs typeface="Times New Roman"/>
                <a:sym typeface="Times New Roman"/>
              </a:rPr>
              <a:t> </a:t>
            </a:r>
            <a:endParaRPr/>
          </a:p>
        </p:txBody>
      </p:sp>
      <p:sp>
        <p:nvSpPr>
          <p:cNvPr id="176" name="Google Shape;176;p29"/>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Genetic Algorithms - Mike Lensi</a:t>
            </a:r>
            <a:endParaRPr b="0" i="0" sz="1200" u="none" cap="none" strike="noStrike">
              <a:solidFill>
                <a:schemeClr val="dk1"/>
              </a:solidFill>
              <a:latin typeface="Times New Roman"/>
              <a:ea typeface="Times New Roman"/>
              <a:cs typeface="Times New Roman"/>
              <a:sym typeface="Times New Roman"/>
            </a:endParaRPr>
          </a:p>
        </p:txBody>
      </p:sp>
      <p:sp>
        <p:nvSpPr>
          <p:cNvPr id="177" name="Google Shape;177;p29"/>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id="178" name="Google Shape;178;p29"/>
          <p:cNvPicPr preferRelativeResize="0"/>
          <p:nvPr/>
        </p:nvPicPr>
        <p:blipFill rotWithShape="1">
          <a:blip r:embed="rId5">
            <a:alphaModFix/>
          </a:blip>
          <a:srcRect b="28315" l="0" r="0" t="0"/>
          <a:stretch/>
        </p:blipFill>
        <p:spPr>
          <a:xfrm>
            <a:off x="457200" y="1425310"/>
            <a:ext cx="1172338" cy="1295401"/>
          </a:xfrm>
          <a:prstGeom prst="rect">
            <a:avLst/>
          </a:prstGeom>
          <a:noFill/>
          <a:ln>
            <a:noFill/>
          </a:ln>
        </p:spPr>
      </p:pic>
      <p:pic>
        <p:nvPicPr>
          <p:cNvPr id="179" name="Google Shape;179;p29"/>
          <p:cNvPicPr preferRelativeResize="0"/>
          <p:nvPr/>
        </p:nvPicPr>
        <p:blipFill rotWithShape="1">
          <a:blip r:embed="rId6">
            <a:alphaModFix/>
          </a:blip>
          <a:srcRect b="-3608" l="9267" r="32046" t="3607"/>
          <a:stretch/>
        </p:blipFill>
        <p:spPr>
          <a:xfrm>
            <a:off x="1211087" y="2025384"/>
            <a:ext cx="1089582" cy="1390650"/>
          </a:xfrm>
          <a:prstGeom prst="rect">
            <a:avLst/>
          </a:prstGeom>
          <a:noFill/>
          <a:ln>
            <a:noFill/>
          </a:ln>
        </p:spPr>
      </p:pic>
      <p:pic>
        <p:nvPicPr>
          <p:cNvPr id="180" name="Google Shape;180;p29"/>
          <p:cNvPicPr preferRelativeResize="0"/>
          <p:nvPr/>
        </p:nvPicPr>
        <p:blipFill rotWithShape="1">
          <a:blip r:embed="rId7">
            <a:alphaModFix/>
          </a:blip>
          <a:srcRect b="0" l="0" r="0" t="0"/>
          <a:stretch/>
        </p:blipFill>
        <p:spPr>
          <a:xfrm>
            <a:off x="2094601" y="1460765"/>
            <a:ext cx="959955" cy="1447801"/>
          </a:xfrm>
          <a:prstGeom prst="rect">
            <a:avLst/>
          </a:prstGeom>
          <a:noFill/>
          <a:ln>
            <a:noFill/>
          </a:ln>
        </p:spPr>
      </p:pic>
      <p:pic>
        <p:nvPicPr>
          <p:cNvPr id="181" name="Google Shape;181;p29"/>
          <p:cNvPicPr preferRelativeResize="0"/>
          <p:nvPr/>
        </p:nvPicPr>
        <p:blipFill rotWithShape="1">
          <a:blip r:embed="rId8">
            <a:alphaModFix/>
          </a:blip>
          <a:srcRect b="17009" l="6756" r="9846" t="0"/>
          <a:stretch/>
        </p:blipFill>
        <p:spPr>
          <a:xfrm>
            <a:off x="2403019" y="2565929"/>
            <a:ext cx="1600200" cy="1192741"/>
          </a:xfrm>
          <a:prstGeom prst="rect">
            <a:avLst/>
          </a:prstGeom>
          <a:noFill/>
          <a:ln>
            <a:noFill/>
          </a:ln>
        </p:spPr>
      </p:pic>
      <p:pic>
        <p:nvPicPr>
          <p:cNvPr descr="Image result for movie posters" id="182" name="Google Shape;182;p29"/>
          <p:cNvPicPr preferRelativeResize="0"/>
          <p:nvPr/>
        </p:nvPicPr>
        <p:blipFill rotWithShape="1">
          <a:blip r:embed="rId9">
            <a:alphaModFix/>
          </a:blip>
          <a:srcRect b="0" l="0" r="0" t="0"/>
          <a:stretch/>
        </p:blipFill>
        <p:spPr>
          <a:xfrm>
            <a:off x="5105400" y="1545139"/>
            <a:ext cx="1087971" cy="1543051"/>
          </a:xfrm>
          <a:prstGeom prst="rect">
            <a:avLst/>
          </a:prstGeom>
          <a:noFill/>
          <a:ln>
            <a:noFill/>
          </a:ln>
        </p:spPr>
      </p:pic>
      <p:pic>
        <p:nvPicPr>
          <p:cNvPr id="183" name="Google Shape;183;p29"/>
          <p:cNvPicPr preferRelativeResize="0"/>
          <p:nvPr/>
        </p:nvPicPr>
        <p:blipFill rotWithShape="1">
          <a:blip r:embed="rId10">
            <a:alphaModFix/>
          </a:blip>
          <a:srcRect b="0" l="0" r="0" t="0"/>
          <a:stretch/>
        </p:blipFill>
        <p:spPr>
          <a:xfrm>
            <a:off x="6419843" y="1736224"/>
            <a:ext cx="1003108" cy="1545139"/>
          </a:xfrm>
          <a:prstGeom prst="rect">
            <a:avLst/>
          </a:prstGeom>
          <a:noFill/>
          <a:ln>
            <a:noFill/>
          </a:ln>
        </p:spPr>
      </p:pic>
      <p:pic>
        <p:nvPicPr>
          <p:cNvPr id="184" name="Google Shape;184;p29"/>
          <p:cNvPicPr preferRelativeResize="0"/>
          <p:nvPr/>
        </p:nvPicPr>
        <p:blipFill rotWithShape="1">
          <a:blip r:embed="rId11">
            <a:alphaModFix/>
          </a:blip>
          <a:srcRect b="0" l="0" r="0" t="0"/>
          <a:stretch/>
        </p:blipFill>
        <p:spPr>
          <a:xfrm>
            <a:off x="5715000" y="2208799"/>
            <a:ext cx="1098351" cy="1649177"/>
          </a:xfrm>
          <a:prstGeom prst="rect">
            <a:avLst/>
          </a:prstGeom>
          <a:noFill/>
          <a:ln>
            <a:noFill/>
          </a:ln>
        </p:spPr>
      </p:pic>
      <p:grpSp>
        <p:nvGrpSpPr>
          <p:cNvPr id="185" name="Google Shape;185;p29"/>
          <p:cNvGrpSpPr/>
          <p:nvPr/>
        </p:nvGrpSpPr>
        <p:grpSpPr>
          <a:xfrm>
            <a:off x="2043447" y="3776915"/>
            <a:ext cx="5295647" cy="2928685"/>
            <a:chOff x="2043447" y="3776915"/>
            <a:chExt cx="5295647" cy="2928685"/>
          </a:xfrm>
        </p:grpSpPr>
        <p:pic>
          <p:nvPicPr>
            <p:cNvPr id="186" name="Google Shape;186;p29"/>
            <p:cNvPicPr preferRelativeResize="0"/>
            <p:nvPr/>
          </p:nvPicPr>
          <p:blipFill rotWithShape="1">
            <a:blip r:embed="rId12">
              <a:alphaModFix/>
            </a:blip>
            <a:srcRect b="0" l="0" r="0" t="0"/>
            <a:stretch/>
          </p:blipFill>
          <p:spPr>
            <a:xfrm>
              <a:off x="3529012" y="4448175"/>
              <a:ext cx="2238375" cy="2257425"/>
            </a:xfrm>
            <a:prstGeom prst="rect">
              <a:avLst/>
            </a:prstGeom>
            <a:noFill/>
            <a:ln>
              <a:noFill/>
            </a:ln>
          </p:spPr>
        </p:pic>
        <p:sp>
          <p:nvSpPr>
            <p:cNvPr id="187" name="Google Shape;187;p29"/>
            <p:cNvSpPr/>
            <p:nvPr/>
          </p:nvSpPr>
          <p:spPr>
            <a:xfrm flipH="1" rot="10800000">
              <a:off x="2043447" y="3901516"/>
              <a:ext cx="1614153" cy="1614487"/>
            </a:xfrm>
            <a:prstGeom prst="bentArrow">
              <a:avLst>
                <a:gd fmla="val 25000" name="adj1"/>
                <a:gd fmla="val 25000" name="adj2"/>
                <a:gd fmla="val 25000" name="adj3"/>
                <a:gd fmla="val 43750" name="adj4"/>
              </a:avLst>
            </a:prstGeom>
            <a:solidFill>
              <a:srgbClr val="00B05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8" name="Google Shape;188;p29"/>
            <p:cNvSpPr/>
            <p:nvPr/>
          </p:nvSpPr>
          <p:spPr>
            <a:xfrm flipH="1" rot="5400000">
              <a:off x="5724774" y="3776748"/>
              <a:ext cx="1614153" cy="1614487"/>
            </a:xfrm>
            <a:prstGeom prst="bentArrow">
              <a:avLst>
                <a:gd fmla="val 25000" name="adj1"/>
                <a:gd fmla="val 25000" name="adj2"/>
                <a:gd fmla="val 25000" name="adj3"/>
                <a:gd fmla="val 43750" name="adj4"/>
              </a:avLst>
            </a:prstGeom>
            <a:solidFill>
              <a:srgbClr val="00B05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185"/>
                                        </p:tgtEl>
                                      </p:cBhvr>
                                    </p:animEffect>
                                    <p:set>
                                      <p:cBhvr>
                                        <p:cTn dur="1" fill="hold">
                                          <p:stCondLst>
                                            <p:cond delay="500"/>
                                          </p:stCondLst>
                                        </p:cTn>
                                        <p:tgtEl>
                                          <p:spTgt spid="1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0"/>
          <p:cNvPicPr preferRelativeResize="0"/>
          <p:nvPr/>
        </p:nvPicPr>
        <p:blipFill rotWithShape="1">
          <a:blip r:embed="rId3">
            <a:alphaModFix/>
          </a:blip>
          <a:srcRect b="0" l="0" r="0" t="0"/>
          <a:stretch/>
        </p:blipFill>
        <p:spPr>
          <a:xfrm>
            <a:off x="7339094" y="1414462"/>
            <a:ext cx="1293019" cy="1828801"/>
          </a:xfrm>
          <a:prstGeom prst="rect">
            <a:avLst/>
          </a:prstGeom>
          <a:noFill/>
          <a:ln>
            <a:noFill/>
          </a:ln>
        </p:spPr>
      </p:pic>
      <p:sp>
        <p:nvSpPr>
          <p:cNvPr id="194" name="Google Shape;194;p30"/>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Example Problem</a:t>
            </a:r>
            <a:endParaRPr b="0" i="0" sz="4400" u="none" cap="none" strike="noStrike">
              <a:solidFill>
                <a:schemeClr val="dk2"/>
              </a:solidFill>
              <a:latin typeface="Times New Roman"/>
              <a:ea typeface="Times New Roman"/>
              <a:cs typeface="Times New Roman"/>
              <a:sym typeface="Times New Roman"/>
            </a:endParaRPr>
          </a:p>
        </p:txBody>
      </p:sp>
      <p:sp>
        <p:nvSpPr>
          <p:cNvPr id="195" name="Google Shape;195;p30"/>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Genetic Algorithms - Mike Lensi</a:t>
            </a:r>
            <a:endParaRPr b="0" i="0" sz="1200" u="none" cap="none" strike="noStrike">
              <a:solidFill>
                <a:schemeClr val="dk1"/>
              </a:solidFill>
              <a:latin typeface="Times New Roman"/>
              <a:ea typeface="Times New Roman"/>
              <a:cs typeface="Times New Roman"/>
              <a:sym typeface="Times New Roman"/>
            </a:endParaRPr>
          </a:p>
        </p:txBody>
      </p:sp>
      <p:sp>
        <p:nvSpPr>
          <p:cNvPr id="196" name="Google Shape;196;p30"/>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id="197" name="Google Shape;197;p30"/>
          <p:cNvPicPr preferRelativeResize="0"/>
          <p:nvPr/>
        </p:nvPicPr>
        <p:blipFill rotWithShape="1">
          <a:blip r:embed="rId4">
            <a:alphaModFix/>
          </a:blip>
          <a:srcRect b="28315" l="0" r="0" t="0"/>
          <a:stretch/>
        </p:blipFill>
        <p:spPr>
          <a:xfrm>
            <a:off x="457200" y="1425310"/>
            <a:ext cx="1172338" cy="1295401"/>
          </a:xfrm>
          <a:prstGeom prst="rect">
            <a:avLst/>
          </a:prstGeom>
          <a:noFill/>
          <a:ln>
            <a:noFill/>
          </a:ln>
        </p:spPr>
      </p:pic>
      <p:pic>
        <p:nvPicPr>
          <p:cNvPr id="198" name="Google Shape;198;p30"/>
          <p:cNvPicPr preferRelativeResize="0"/>
          <p:nvPr/>
        </p:nvPicPr>
        <p:blipFill rotWithShape="1">
          <a:blip r:embed="rId5">
            <a:alphaModFix/>
          </a:blip>
          <a:srcRect b="-3608" l="9267" r="32046" t="3607"/>
          <a:stretch/>
        </p:blipFill>
        <p:spPr>
          <a:xfrm>
            <a:off x="1211087" y="2025384"/>
            <a:ext cx="1089582" cy="1390650"/>
          </a:xfrm>
          <a:prstGeom prst="rect">
            <a:avLst/>
          </a:prstGeom>
          <a:noFill/>
          <a:ln>
            <a:noFill/>
          </a:ln>
        </p:spPr>
      </p:pic>
      <p:pic>
        <p:nvPicPr>
          <p:cNvPr id="199" name="Google Shape;199;p30"/>
          <p:cNvPicPr preferRelativeResize="0"/>
          <p:nvPr/>
        </p:nvPicPr>
        <p:blipFill rotWithShape="1">
          <a:blip r:embed="rId6">
            <a:alphaModFix/>
          </a:blip>
          <a:srcRect b="0" l="0" r="0" t="0"/>
          <a:stretch/>
        </p:blipFill>
        <p:spPr>
          <a:xfrm>
            <a:off x="2094601" y="1460765"/>
            <a:ext cx="959955" cy="1447801"/>
          </a:xfrm>
          <a:prstGeom prst="rect">
            <a:avLst/>
          </a:prstGeom>
          <a:noFill/>
          <a:ln>
            <a:noFill/>
          </a:ln>
        </p:spPr>
      </p:pic>
      <p:pic>
        <p:nvPicPr>
          <p:cNvPr id="200" name="Google Shape;200;p30"/>
          <p:cNvPicPr preferRelativeResize="0"/>
          <p:nvPr/>
        </p:nvPicPr>
        <p:blipFill rotWithShape="1">
          <a:blip r:embed="rId7">
            <a:alphaModFix/>
          </a:blip>
          <a:srcRect b="17009" l="6756" r="9846" t="0"/>
          <a:stretch/>
        </p:blipFill>
        <p:spPr>
          <a:xfrm>
            <a:off x="2403019" y="2565929"/>
            <a:ext cx="1600200" cy="1192741"/>
          </a:xfrm>
          <a:prstGeom prst="rect">
            <a:avLst/>
          </a:prstGeom>
          <a:noFill/>
          <a:ln>
            <a:noFill/>
          </a:ln>
        </p:spPr>
      </p:pic>
      <p:pic>
        <p:nvPicPr>
          <p:cNvPr descr="Image result for movie posters" id="201" name="Google Shape;201;p30"/>
          <p:cNvPicPr preferRelativeResize="0"/>
          <p:nvPr/>
        </p:nvPicPr>
        <p:blipFill rotWithShape="1">
          <a:blip r:embed="rId8">
            <a:alphaModFix/>
          </a:blip>
          <a:srcRect b="0" l="0" r="0" t="0"/>
          <a:stretch/>
        </p:blipFill>
        <p:spPr>
          <a:xfrm>
            <a:off x="5105400" y="1545139"/>
            <a:ext cx="1087971" cy="1543051"/>
          </a:xfrm>
          <a:prstGeom prst="rect">
            <a:avLst/>
          </a:prstGeom>
          <a:noFill/>
          <a:ln>
            <a:noFill/>
          </a:ln>
        </p:spPr>
      </p:pic>
      <p:pic>
        <p:nvPicPr>
          <p:cNvPr id="202" name="Google Shape;202;p30"/>
          <p:cNvPicPr preferRelativeResize="0"/>
          <p:nvPr/>
        </p:nvPicPr>
        <p:blipFill rotWithShape="1">
          <a:blip r:embed="rId9">
            <a:alphaModFix/>
          </a:blip>
          <a:srcRect b="0" l="0" r="0" t="0"/>
          <a:stretch/>
        </p:blipFill>
        <p:spPr>
          <a:xfrm>
            <a:off x="6419843" y="1736224"/>
            <a:ext cx="1003108" cy="1545139"/>
          </a:xfrm>
          <a:prstGeom prst="rect">
            <a:avLst/>
          </a:prstGeom>
          <a:noFill/>
          <a:ln>
            <a:noFill/>
          </a:ln>
        </p:spPr>
      </p:pic>
      <p:pic>
        <p:nvPicPr>
          <p:cNvPr id="203" name="Google Shape;203;p30"/>
          <p:cNvPicPr preferRelativeResize="0"/>
          <p:nvPr/>
        </p:nvPicPr>
        <p:blipFill rotWithShape="1">
          <a:blip r:embed="rId10">
            <a:alphaModFix/>
          </a:blip>
          <a:srcRect b="0" l="0" r="0" t="0"/>
          <a:stretch/>
        </p:blipFill>
        <p:spPr>
          <a:xfrm>
            <a:off x="5715000" y="2208799"/>
            <a:ext cx="1098351" cy="1649177"/>
          </a:xfrm>
          <a:prstGeom prst="rect">
            <a:avLst/>
          </a:prstGeom>
          <a:noFill/>
          <a:ln>
            <a:noFill/>
          </a:ln>
        </p:spPr>
      </p:pic>
      <p:sp>
        <p:nvSpPr>
          <p:cNvPr id="204" name="Google Shape;204;p30"/>
          <p:cNvSpPr txBox="1"/>
          <p:nvPr/>
        </p:nvSpPr>
        <p:spPr>
          <a:xfrm>
            <a:off x="289036" y="4186821"/>
            <a:ext cx="8807668" cy="2588446"/>
          </a:xfrm>
          <a:prstGeom prst="rect">
            <a:avLst/>
          </a:prstGeom>
          <a:blipFill rotWithShape="1">
            <a:blip r:embed="rId11">
              <a:alphaModFix/>
            </a:blip>
            <a:stretch>
              <a:fillRect b="-1173" l="-1450" r="0" t="0"/>
            </a:stretch>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latin typeface="Times New Roman"/>
                <a:ea typeface="Times New Roman"/>
                <a:cs typeface="Times New Roman"/>
                <a:sym typeface="Times New Roman"/>
              </a:rPr>
              <a:t> </a:t>
            </a:r>
            <a:endParaRPr/>
          </a:p>
        </p:txBody>
      </p:sp>
      <p:sp>
        <p:nvSpPr>
          <p:cNvPr id="205" name="Google Shape;205;p30"/>
          <p:cNvSpPr txBox="1"/>
          <p:nvPr/>
        </p:nvSpPr>
        <p:spPr>
          <a:xfrm>
            <a:off x="292608" y="4187952"/>
            <a:ext cx="8805672" cy="2588446"/>
          </a:xfrm>
          <a:prstGeom prst="rect">
            <a:avLst/>
          </a:prstGeom>
          <a:blipFill rotWithShape="1">
            <a:blip r:embed="rId12">
              <a:alphaModFix/>
            </a:blip>
            <a:stretch>
              <a:fillRect b="-935" l="-1450" r="0" t="0"/>
            </a:stretch>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 </a:t>
            </a:r>
            <a:endParaRPr/>
          </a:p>
        </p:txBody>
      </p:sp>
      <p:sp>
        <p:nvSpPr>
          <p:cNvPr id="206" name="Google Shape;206;p30"/>
          <p:cNvSpPr txBox="1"/>
          <p:nvPr/>
        </p:nvSpPr>
        <p:spPr>
          <a:xfrm>
            <a:off x="292608" y="4187952"/>
            <a:ext cx="8805672" cy="2588446"/>
          </a:xfrm>
          <a:prstGeom prst="rect">
            <a:avLst/>
          </a:prstGeom>
          <a:blipFill rotWithShape="1">
            <a:blip r:embed="rId13">
              <a:alphaModFix/>
            </a:blip>
            <a:stretch>
              <a:fillRect b="0" l="-1173" r="0" t="0"/>
            </a:stretch>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 </a:t>
            </a:r>
            <a:endParaRPr/>
          </a:p>
        </p:txBody>
      </p:sp>
      <p:sp>
        <p:nvSpPr>
          <p:cNvPr id="207" name="Google Shape;207;p30"/>
          <p:cNvSpPr txBox="1"/>
          <p:nvPr/>
        </p:nvSpPr>
        <p:spPr>
          <a:xfrm>
            <a:off x="292608" y="4187952"/>
            <a:ext cx="8805672" cy="2588446"/>
          </a:xfrm>
          <a:prstGeom prst="rect">
            <a:avLst/>
          </a:prstGeom>
          <a:blipFill rotWithShape="1">
            <a:blip r:embed="rId14">
              <a:alphaModFix/>
            </a:blip>
            <a:stretch>
              <a:fillRect b="0" l="-967" r="0" t="0"/>
            </a:stretch>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1"/>
          <p:cNvPicPr preferRelativeResize="0"/>
          <p:nvPr/>
        </p:nvPicPr>
        <p:blipFill rotWithShape="1">
          <a:blip r:embed="rId3">
            <a:alphaModFix/>
          </a:blip>
          <a:srcRect b="0" l="0" r="0" t="0"/>
          <a:stretch/>
        </p:blipFill>
        <p:spPr>
          <a:xfrm>
            <a:off x="7339094" y="1414462"/>
            <a:ext cx="1293019" cy="1828801"/>
          </a:xfrm>
          <a:prstGeom prst="rect">
            <a:avLst/>
          </a:prstGeom>
          <a:noFill/>
          <a:ln>
            <a:noFill/>
          </a:ln>
        </p:spPr>
      </p:pic>
      <p:sp>
        <p:nvSpPr>
          <p:cNvPr id="213" name="Google Shape;213;p31"/>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Example Problem</a:t>
            </a:r>
            <a:endParaRPr b="0" i="0" sz="4400" u="none" cap="none" strike="noStrike">
              <a:solidFill>
                <a:schemeClr val="dk2"/>
              </a:solidFill>
              <a:latin typeface="Times New Roman"/>
              <a:ea typeface="Times New Roman"/>
              <a:cs typeface="Times New Roman"/>
              <a:sym typeface="Times New Roman"/>
            </a:endParaRPr>
          </a:p>
        </p:txBody>
      </p:sp>
      <p:pic>
        <p:nvPicPr>
          <p:cNvPr id="214" name="Google Shape;214;p31"/>
          <p:cNvPicPr preferRelativeResize="0"/>
          <p:nvPr>
            <p:ph idx="1" type="body"/>
          </p:nvPr>
        </p:nvPicPr>
        <p:blipFill rotWithShape="1">
          <a:blip r:embed="rId4">
            <a:alphaModFix/>
          </a:blip>
          <a:srcRect b="0" l="0" r="0" t="0"/>
          <a:stretch/>
        </p:blipFill>
        <p:spPr>
          <a:xfrm>
            <a:off x="3198473" y="4192588"/>
            <a:ext cx="2899453" cy="2589212"/>
          </a:xfrm>
          <a:prstGeom prst="rect">
            <a:avLst/>
          </a:prstGeom>
          <a:noFill/>
          <a:ln>
            <a:noFill/>
          </a:ln>
        </p:spPr>
      </p:pic>
      <p:sp>
        <p:nvSpPr>
          <p:cNvPr id="215" name="Google Shape;215;p31"/>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sz="1200">
              <a:solidFill>
                <a:schemeClr val="dk1"/>
              </a:solidFill>
              <a:latin typeface="Times New Roman"/>
              <a:ea typeface="Times New Roman"/>
              <a:cs typeface="Times New Roman"/>
              <a:sym typeface="Times New Roman"/>
            </a:endParaRPr>
          </a:p>
        </p:txBody>
      </p:sp>
      <p:sp>
        <p:nvSpPr>
          <p:cNvPr id="216" name="Google Shape;216;p31"/>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id="217" name="Google Shape;217;p31"/>
          <p:cNvPicPr preferRelativeResize="0"/>
          <p:nvPr/>
        </p:nvPicPr>
        <p:blipFill rotWithShape="1">
          <a:blip r:embed="rId5">
            <a:alphaModFix/>
          </a:blip>
          <a:srcRect b="28315" l="0" r="0" t="0"/>
          <a:stretch/>
        </p:blipFill>
        <p:spPr>
          <a:xfrm>
            <a:off x="457200" y="1425310"/>
            <a:ext cx="1172338" cy="1295401"/>
          </a:xfrm>
          <a:prstGeom prst="rect">
            <a:avLst/>
          </a:prstGeom>
          <a:noFill/>
          <a:ln>
            <a:noFill/>
          </a:ln>
        </p:spPr>
      </p:pic>
      <p:pic>
        <p:nvPicPr>
          <p:cNvPr id="218" name="Google Shape;218;p31"/>
          <p:cNvPicPr preferRelativeResize="0"/>
          <p:nvPr/>
        </p:nvPicPr>
        <p:blipFill rotWithShape="1">
          <a:blip r:embed="rId6">
            <a:alphaModFix/>
          </a:blip>
          <a:srcRect b="-3608" l="9267" r="32046" t="3607"/>
          <a:stretch/>
        </p:blipFill>
        <p:spPr>
          <a:xfrm>
            <a:off x="1211087" y="2025384"/>
            <a:ext cx="1089582" cy="1390650"/>
          </a:xfrm>
          <a:prstGeom prst="rect">
            <a:avLst/>
          </a:prstGeom>
          <a:noFill/>
          <a:ln>
            <a:noFill/>
          </a:ln>
        </p:spPr>
      </p:pic>
      <p:pic>
        <p:nvPicPr>
          <p:cNvPr id="219" name="Google Shape;219;p31"/>
          <p:cNvPicPr preferRelativeResize="0"/>
          <p:nvPr/>
        </p:nvPicPr>
        <p:blipFill rotWithShape="1">
          <a:blip r:embed="rId7">
            <a:alphaModFix/>
          </a:blip>
          <a:srcRect b="0" l="0" r="0" t="0"/>
          <a:stretch/>
        </p:blipFill>
        <p:spPr>
          <a:xfrm>
            <a:off x="2094601" y="1460765"/>
            <a:ext cx="959955" cy="1447801"/>
          </a:xfrm>
          <a:prstGeom prst="rect">
            <a:avLst/>
          </a:prstGeom>
          <a:noFill/>
          <a:ln>
            <a:noFill/>
          </a:ln>
        </p:spPr>
      </p:pic>
      <p:pic>
        <p:nvPicPr>
          <p:cNvPr id="220" name="Google Shape;220;p31"/>
          <p:cNvPicPr preferRelativeResize="0"/>
          <p:nvPr/>
        </p:nvPicPr>
        <p:blipFill rotWithShape="1">
          <a:blip r:embed="rId8">
            <a:alphaModFix/>
          </a:blip>
          <a:srcRect b="17009" l="6756" r="9846" t="0"/>
          <a:stretch/>
        </p:blipFill>
        <p:spPr>
          <a:xfrm>
            <a:off x="2403019" y="2565929"/>
            <a:ext cx="1600200" cy="1192741"/>
          </a:xfrm>
          <a:prstGeom prst="rect">
            <a:avLst/>
          </a:prstGeom>
          <a:noFill/>
          <a:ln>
            <a:noFill/>
          </a:ln>
        </p:spPr>
      </p:pic>
      <p:pic>
        <p:nvPicPr>
          <p:cNvPr descr="Image result for movie posters" id="221" name="Google Shape;221;p31"/>
          <p:cNvPicPr preferRelativeResize="0"/>
          <p:nvPr/>
        </p:nvPicPr>
        <p:blipFill rotWithShape="1">
          <a:blip r:embed="rId9">
            <a:alphaModFix/>
          </a:blip>
          <a:srcRect b="0" l="0" r="0" t="0"/>
          <a:stretch/>
        </p:blipFill>
        <p:spPr>
          <a:xfrm>
            <a:off x="5105400" y="1545139"/>
            <a:ext cx="1087971" cy="1543051"/>
          </a:xfrm>
          <a:prstGeom prst="rect">
            <a:avLst/>
          </a:prstGeom>
          <a:noFill/>
          <a:ln>
            <a:noFill/>
          </a:ln>
        </p:spPr>
      </p:pic>
      <p:pic>
        <p:nvPicPr>
          <p:cNvPr id="222" name="Google Shape;222;p31"/>
          <p:cNvPicPr preferRelativeResize="0"/>
          <p:nvPr/>
        </p:nvPicPr>
        <p:blipFill rotWithShape="1">
          <a:blip r:embed="rId10">
            <a:alphaModFix/>
          </a:blip>
          <a:srcRect b="0" l="0" r="0" t="0"/>
          <a:stretch/>
        </p:blipFill>
        <p:spPr>
          <a:xfrm>
            <a:off x="6419843" y="1736224"/>
            <a:ext cx="1003108" cy="1545139"/>
          </a:xfrm>
          <a:prstGeom prst="rect">
            <a:avLst/>
          </a:prstGeom>
          <a:noFill/>
          <a:ln>
            <a:noFill/>
          </a:ln>
        </p:spPr>
      </p:pic>
      <p:pic>
        <p:nvPicPr>
          <p:cNvPr id="223" name="Google Shape;223;p31"/>
          <p:cNvPicPr preferRelativeResize="0"/>
          <p:nvPr/>
        </p:nvPicPr>
        <p:blipFill rotWithShape="1">
          <a:blip r:embed="rId11">
            <a:alphaModFix/>
          </a:blip>
          <a:srcRect b="0" l="0" r="0" t="0"/>
          <a:stretch/>
        </p:blipFill>
        <p:spPr>
          <a:xfrm>
            <a:off x="5715000" y="2208799"/>
            <a:ext cx="1098351" cy="1649177"/>
          </a:xfrm>
          <a:prstGeom prst="rect">
            <a:avLst/>
          </a:prstGeom>
          <a:noFill/>
          <a:ln>
            <a:noFill/>
          </a:ln>
        </p:spPr>
      </p:pic>
      <p:sp>
        <p:nvSpPr>
          <p:cNvPr id="224" name="Google Shape;224;p31"/>
          <p:cNvSpPr/>
          <p:nvPr/>
        </p:nvSpPr>
        <p:spPr>
          <a:xfrm>
            <a:off x="304800" y="4193354"/>
            <a:ext cx="8686800" cy="2588446"/>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5" name="Google Shape;225;p31"/>
          <p:cNvSpPr txBox="1"/>
          <p:nvPr/>
        </p:nvSpPr>
        <p:spPr>
          <a:xfrm>
            <a:off x="2350719" y="4571446"/>
            <a:ext cx="773481" cy="58477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3200">
                <a:solidFill>
                  <a:schemeClr val="dk1"/>
                </a:solidFill>
                <a:latin typeface="Times New Roman"/>
                <a:ea typeface="Times New Roman"/>
                <a:cs typeface="Times New Roman"/>
                <a:sym typeface="Times New Roman"/>
              </a:rPr>
              <a:t>age</a:t>
            </a:r>
            <a:endParaRPr i="1" sz="3200">
              <a:solidFill>
                <a:schemeClr val="dk1"/>
              </a:solidFill>
              <a:latin typeface="Times New Roman"/>
              <a:ea typeface="Times New Roman"/>
              <a:cs typeface="Times New Roman"/>
              <a:sym typeface="Times New Roman"/>
            </a:endParaRPr>
          </a:p>
        </p:txBody>
      </p:sp>
      <p:sp>
        <p:nvSpPr>
          <p:cNvPr id="226" name="Google Shape;226;p31"/>
          <p:cNvSpPr txBox="1"/>
          <p:nvPr/>
        </p:nvSpPr>
        <p:spPr>
          <a:xfrm>
            <a:off x="1724726" y="5198939"/>
            <a:ext cx="1420389" cy="58477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3200">
                <a:solidFill>
                  <a:schemeClr val="dk1"/>
                </a:solidFill>
                <a:latin typeface="Times New Roman"/>
                <a:ea typeface="Times New Roman"/>
                <a:cs typeface="Times New Roman"/>
                <a:sym typeface="Times New Roman"/>
              </a:rPr>
              <a:t>gender</a:t>
            </a:r>
            <a:endParaRPr i="1" sz="3200">
              <a:solidFill>
                <a:schemeClr val="dk1"/>
              </a:solidFill>
              <a:latin typeface="Times New Roman"/>
              <a:ea typeface="Times New Roman"/>
              <a:cs typeface="Times New Roman"/>
              <a:sym typeface="Times New Roman"/>
            </a:endParaRPr>
          </a:p>
        </p:txBody>
      </p:sp>
      <p:sp>
        <p:nvSpPr>
          <p:cNvPr id="227" name="Google Shape;227;p31"/>
          <p:cNvSpPr txBox="1"/>
          <p:nvPr/>
        </p:nvSpPr>
        <p:spPr>
          <a:xfrm>
            <a:off x="1813335" y="5740995"/>
            <a:ext cx="1331780" cy="58477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3200">
                <a:solidFill>
                  <a:schemeClr val="dk1"/>
                </a:solidFill>
                <a:latin typeface="Times New Roman"/>
                <a:ea typeface="Times New Roman"/>
                <a:cs typeface="Times New Roman"/>
                <a:sym typeface="Times New Roman"/>
              </a:rPr>
              <a:t>status</a:t>
            </a:r>
            <a:endParaRPr i="1" sz="3200">
              <a:solidFill>
                <a:schemeClr val="dk1"/>
              </a:solidFill>
              <a:latin typeface="Times New Roman"/>
              <a:ea typeface="Times New Roman"/>
              <a:cs typeface="Times New Roman"/>
              <a:sym typeface="Times New Roman"/>
            </a:endParaRPr>
          </a:p>
        </p:txBody>
      </p:sp>
      <p:sp>
        <p:nvSpPr>
          <p:cNvPr id="228" name="Google Shape;228;p31"/>
          <p:cNvSpPr txBox="1"/>
          <p:nvPr/>
        </p:nvSpPr>
        <p:spPr>
          <a:xfrm>
            <a:off x="6193371" y="4896312"/>
            <a:ext cx="1286198"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3200">
                <a:solidFill>
                  <a:schemeClr val="dk1"/>
                </a:solidFill>
                <a:latin typeface="Times New Roman"/>
                <a:ea typeface="Times New Roman"/>
                <a:cs typeface="Times New Roman"/>
                <a:sym typeface="Times New Roman"/>
              </a:rPr>
              <a:t>genre</a:t>
            </a:r>
            <a:endParaRPr i="1" sz="3200">
              <a:solidFill>
                <a:schemeClr val="dk1"/>
              </a:solidFill>
              <a:latin typeface="Times New Roman"/>
              <a:ea typeface="Times New Roman"/>
              <a:cs typeface="Times New Roman"/>
              <a:sym typeface="Times New Roman"/>
            </a:endParaRPr>
          </a:p>
        </p:txBody>
      </p:sp>
      <p:sp>
        <p:nvSpPr>
          <p:cNvPr id="229" name="Google Shape;229;p31"/>
          <p:cNvSpPr txBox="1"/>
          <p:nvPr/>
        </p:nvSpPr>
        <p:spPr>
          <a:xfrm>
            <a:off x="6193371" y="5511225"/>
            <a:ext cx="1141229"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3200">
                <a:solidFill>
                  <a:schemeClr val="dk1"/>
                </a:solidFill>
                <a:latin typeface="Times New Roman"/>
                <a:ea typeface="Times New Roman"/>
                <a:cs typeface="Times New Roman"/>
                <a:sym typeface="Times New Roman"/>
              </a:rPr>
              <a:t>feels</a:t>
            </a:r>
            <a:endParaRPr i="1" sz="3200">
              <a:solidFill>
                <a:schemeClr val="dk1"/>
              </a:solidFill>
              <a:latin typeface="Times New Roman"/>
              <a:ea typeface="Times New Roman"/>
              <a:cs typeface="Times New Roman"/>
              <a:sym typeface="Times New Roman"/>
            </a:endParaRPr>
          </a:p>
        </p:txBody>
      </p:sp>
      <p:sp>
        <p:nvSpPr>
          <p:cNvPr id="230" name="Google Shape;230;p31"/>
          <p:cNvSpPr txBox="1"/>
          <p:nvPr/>
        </p:nvSpPr>
        <p:spPr>
          <a:xfrm>
            <a:off x="2209799" y="6197025"/>
            <a:ext cx="844757" cy="58477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3200">
                <a:solidFill>
                  <a:schemeClr val="dk1"/>
                </a:solidFill>
                <a:latin typeface="Times New Roman"/>
                <a:ea typeface="Times New Roman"/>
                <a:cs typeface="Times New Roman"/>
                <a:sym typeface="Times New Roman"/>
              </a:rPr>
              <a:t>…</a:t>
            </a:r>
            <a:endParaRPr i="1" sz="3200">
              <a:solidFill>
                <a:schemeClr val="dk1"/>
              </a:solidFill>
              <a:latin typeface="Times New Roman"/>
              <a:ea typeface="Times New Roman"/>
              <a:cs typeface="Times New Roman"/>
              <a:sym typeface="Times New Roman"/>
            </a:endParaRPr>
          </a:p>
        </p:txBody>
      </p:sp>
      <p:sp>
        <p:nvSpPr>
          <p:cNvPr id="231" name="Google Shape;231;p31"/>
          <p:cNvSpPr txBox="1"/>
          <p:nvPr/>
        </p:nvSpPr>
        <p:spPr>
          <a:xfrm>
            <a:off x="6172199" y="6120825"/>
            <a:ext cx="1066801"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3200">
                <a:solidFill>
                  <a:schemeClr val="dk1"/>
                </a:solidFill>
                <a:latin typeface="Times New Roman"/>
                <a:ea typeface="Times New Roman"/>
                <a:cs typeface="Times New Roman"/>
                <a:sym typeface="Times New Roman"/>
              </a:rPr>
              <a:t>…</a:t>
            </a:r>
            <a:endParaRPr i="1" sz="32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ppt_w</p:attrName>
                                        </p:attrNameLst>
                                      </p:cBhvr>
                                      <p:tavLst>
                                        <p:tav fmla="" tm="0">
                                          <p:val>
                                            <p:strVal val="0"/>
                                          </p:val>
                                        </p:tav>
                                        <p:tav fmla="" tm="100000">
                                          <p:val>
                                            <p:strVal val="#ppt_w"/>
                                          </p:val>
                                        </p:tav>
                                      </p:tavLst>
                                    </p:anim>
                                    <p:anim calcmode="lin" valueType="num">
                                      <p:cBhvr additive="base">
                                        <p:cTn dur="500"/>
                                        <p:tgtEl>
                                          <p:spTgt spid="2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ppt_w</p:attrName>
                                        </p:attrNameLst>
                                      </p:cBhvr>
                                      <p:tavLst>
                                        <p:tav fmla="" tm="0">
                                          <p:val>
                                            <p:strVal val="0"/>
                                          </p:val>
                                        </p:tav>
                                        <p:tav fmla="" tm="100000">
                                          <p:val>
                                            <p:strVal val="#ppt_w"/>
                                          </p:val>
                                        </p:tav>
                                      </p:tavLst>
                                    </p:anim>
                                    <p:anim calcmode="lin" valueType="num">
                                      <p:cBhvr additive="base">
                                        <p:cTn dur="500"/>
                                        <p:tgtEl>
                                          <p:spTgt spid="2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ppt_w</p:attrName>
                                        </p:attrNameLst>
                                      </p:cBhvr>
                                      <p:tavLst>
                                        <p:tav fmla="" tm="0">
                                          <p:val>
                                            <p:strVal val="0"/>
                                          </p:val>
                                        </p:tav>
                                        <p:tav fmla="" tm="100000">
                                          <p:val>
                                            <p:strVal val="#ppt_w"/>
                                          </p:val>
                                        </p:tav>
                                      </p:tavLst>
                                    </p:anim>
                                    <p:anim calcmode="lin" valueType="num">
                                      <p:cBhvr additive="base">
                                        <p:cTn dur="500"/>
                                        <p:tgtEl>
                                          <p:spTgt spid="2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ppt_w</p:attrName>
                                        </p:attrNameLst>
                                      </p:cBhvr>
                                      <p:tavLst>
                                        <p:tav fmla="" tm="0">
                                          <p:val>
                                            <p:strVal val="0"/>
                                          </p:val>
                                        </p:tav>
                                        <p:tav fmla="" tm="100000">
                                          <p:val>
                                            <p:strVal val="#ppt_w"/>
                                          </p:val>
                                        </p:tav>
                                      </p:tavLst>
                                    </p:anim>
                                    <p:anim calcmode="lin" valueType="num">
                                      <p:cBhvr additive="base">
                                        <p:cTn dur="500"/>
                                        <p:tgtEl>
                                          <p:spTgt spid="2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500"/>
                                        <p:tgtEl>
                                          <p:spTgt spid="228"/>
                                        </p:tgtEl>
                                        <p:attrNameLst>
                                          <p:attrName>ppt_w</p:attrName>
                                        </p:attrNameLst>
                                      </p:cBhvr>
                                      <p:tavLst>
                                        <p:tav fmla="" tm="0">
                                          <p:val>
                                            <p:strVal val="0"/>
                                          </p:val>
                                        </p:tav>
                                        <p:tav fmla="" tm="100000">
                                          <p:val>
                                            <p:strVal val="#ppt_w"/>
                                          </p:val>
                                        </p:tav>
                                      </p:tavLst>
                                    </p:anim>
                                    <p:anim calcmode="lin" valueType="num">
                                      <p:cBhvr additive="base">
                                        <p:cTn dur="500"/>
                                        <p:tgtEl>
                                          <p:spTgt spid="22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500"/>
                                        <p:tgtEl>
                                          <p:spTgt spid="229"/>
                                        </p:tgtEl>
                                        <p:attrNameLst>
                                          <p:attrName>ppt_w</p:attrName>
                                        </p:attrNameLst>
                                      </p:cBhvr>
                                      <p:tavLst>
                                        <p:tav fmla="" tm="0">
                                          <p:val>
                                            <p:strVal val="0"/>
                                          </p:val>
                                        </p:tav>
                                        <p:tav fmla="" tm="100000">
                                          <p:val>
                                            <p:strVal val="#ppt_w"/>
                                          </p:val>
                                        </p:tav>
                                      </p:tavLst>
                                    </p:anim>
                                    <p:anim calcmode="lin" valueType="num">
                                      <p:cBhvr additive="base">
                                        <p:cTn dur="500"/>
                                        <p:tgtEl>
                                          <p:spTgt spid="2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500"/>
                                        <p:tgtEl>
                                          <p:spTgt spid="230"/>
                                        </p:tgtEl>
                                        <p:attrNameLst>
                                          <p:attrName>ppt_w</p:attrName>
                                        </p:attrNameLst>
                                      </p:cBhvr>
                                      <p:tavLst>
                                        <p:tav fmla="" tm="0">
                                          <p:val>
                                            <p:strVal val="0"/>
                                          </p:val>
                                        </p:tav>
                                        <p:tav fmla="" tm="100000">
                                          <p:val>
                                            <p:strVal val="#ppt_w"/>
                                          </p:val>
                                        </p:tav>
                                      </p:tavLst>
                                    </p:anim>
                                    <p:anim calcmode="lin" valueType="num">
                                      <p:cBhvr additive="base">
                                        <p:cTn dur="500"/>
                                        <p:tgtEl>
                                          <p:spTgt spid="2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500"/>
                                        <p:tgtEl>
                                          <p:spTgt spid="231"/>
                                        </p:tgtEl>
                                        <p:attrNameLst>
                                          <p:attrName>ppt_w</p:attrName>
                                        </p:attrNameLst>
                                      </p:cBhvr>
                                      <p:tavLst>
                                        <p:tav fmla="" tm="0">
                                          <p:val>
                                            <p:strVal val="0"/>
                                          </p:val>
                                        </p:tav>
                                        <p:tav fmla="" tm="100000">
                                          <p:val>
                                            <p:strVal val="#ppt_w"/>
                                          </p:val>
                                        </p:tav>
                                      </p:tavLst>
                                    </p:anim>
                                    <p:anim calcmode="lin" valueType="num">
                                      <p:cBhvr additive="base">
                                        <p:cTn dur="500"/>
                                        <p:tgtEl>
                                          <p:spTgt spid="23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2"/>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238" name="Google Shape;238;p32"/>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239" name="Google Shape;239;p32"/>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What is a GA?</a:t>
            </a:r>
            <a:endParaRPr/>
          </a:p>
        </p:txBody>
      </p:sp>
      <p:sp>
        <p:nvSpPr>
          <p:cNvPr id="240" name="Google Shape;240;p32"/>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 GA is an:</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adaptive</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global</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stochastic</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optimizer</a:t>
            </a:r>
            <a:endParaRPr/>
          </a:p>
          <a:p>
            <a:pPr indent="-342900" lvl="0" marL="342900" marR="0" rtl="0" algn="l">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Used on any problem for which the following can be defined:</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fitness function</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digital solution space</a:t>
            </a:r>
            <a:endParaRPr/>
          </a:p>
        </p:txBody>
      </p:sp>
      <p:sp>
        <p:nvSpPr>
          <p:cNvPr id="241" name="Google Shape;241;p32"/>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Introduction  </a:t>
            </a:r>
            <a:r>
              <a:rPr lang="en-US" sz="2400">
                <a:solidFill>
                  <a:schemeClr val="hlink"/>
                </a:solidFill>
                <a:latin typeface="Times New Roman"/>
                <a:ea typeface="Times New Roman"/>
                <a:cs typeface="Times New Roman"/>
                <a:sym typeface="Times New Roman"/>
              </a:rPr>
              <a:t>|  Optimization  |  How are they used?  |  Brief Example</a:t>
            </a:r>
            <a:endParaRPr/>
          </a:p>
        </p:txBody>
      </p:sp>
      <p:sp>
        <p:nvSpPr>
          <p:cNvPr id="242" name="Google Shape;242;p32"/>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 name="Google Shape;243;p32"/>
          <p:cNvSpPr/>
          <p:nvPr/>
        </p:nvSpPr>
        <p:spPr>
          <a:xfrm>
            <a:off x="304800" y="6629400"/>
            <a:ext cx="533400" cy="152400"/>
          </a:xfrm>
          <a:prstGeom prst="rect">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hlink"/>
                </a:solidFill>
                <a:latin typeface="Times New Roman"/>
                <a:ea typeface="Times New Roman"/>
                <a:cs typeface="Times New Roman"/>
                <a:sym typeface="Times New Roman"/>
              </a:rPr>
              <a:t>more</a:t>
            </a:r>
            <a:endParaRPr sz="2400">
              <a:solidFill>
                <a:schemeClr val="dk1"/>
              </a:solidFill>
              <a:latin typeface="Times New Roman"/>
              <a:ea typeface="Times New Roman"/>
              <a:cs typeface="Times New Roman"/>
              <a:sym typeface="Times New Roman"/>
            </a:endParaRPr>
          </a:p>
        </p:txBody>
      </p:sp>
      <p:pic>
        <p:nvPicPr>
          <p:cNvPr id="244" name="Google Shape;244;p32"/>
          <p:cNvPicPr preferRelativeResize="0"/>
          <p:nvPr/>
        </p:nvPicPr>
        <p:blipFill rotWithShape="1">
          <a:blip r:embed="rId3">
            <a:alphaModFix/>
          </a:blip>
          <a:srcRect b="0" l="0" r="0" t="0"/>
          <a:stretch/>
        </p:blipFill>
        <p:spPr>
          <a:xfrm>
            <a:off x="2400300" y="2133600"/>
            <a:ext cx="801666" cy="1143000"/>
          </a:xfrm>
          <a:prstGeom prst="rect">
            <a:avLst/>
          </a:prstGeom>
          <a:noFill/>
          <a:ln>
            <a:noFill/>
          </a:ln>
        </p:spPr>
      </p:pic>
      <p:pic>
        <p:nvPicPr>
          <p:cNvPr id="245" name="Google Shape;245;p32"/>
          <p:cNvPicPr preferRelativeResize="0"/>
          <p:nvPr/>
        </p:nvPicPr>
        <p:blipFill rotWithShape="1">
          <a:blip r:embed="rId4">
            <a:alphaModFix/>
          </a:blip>
          <a:srcRect b="0" l="0" r="0" t="0"/>
          <a:stretch/>
        </p:blipFill>
        <p:spPr>
          <a:xfrm>
            <a:off x="2778238" y="2427543"/>
            <a:ext cx="949962" cy="1230057"/>
          </a:xfrm>
          <a:prstGeom prst="rect">
            <a:avLst/>
          </a:prstGeom>
          <a:noFill/>
          <a:ln>
            <a:noFill/>
          </a:ln>
        </p:spPr>
      </p:pic>
      <p:pic>
        <p:nvPicPr>
          <p:cNvPr id="246" name="Google Shape;246;p32"/>
          <p:cNvPicPr preferRelativeResize="0"/>
          <p:nvPr/>
        </p:nvPicPr>
        <p:blipFill rotWithShape="1">
          <a:blip r:embed="rId5">
            <a:alphaModFix/>
          </a:blip>
          <a:srcRect b="0" l="0" r="0" t="0"/>
          <a:stretch/>
        </p:blipFill>
        <p:spPr>
          <a:xfrm>
            <a:off x="3501445" y="2570308"/>
            <a:ext cx="909012" cy="1412584"/>
          </a:xfrm>
          <a:prstGeom prst="rect">
            <a:avLst/>
          </a:prstGeom>
          <a:noFill/>
          <a:ln>
            <a:noFill/>
          </a:ln>
        </p:spPr>
      </p:pic>
      <p:pic>
        <p:nvPicPr>
          <p:cNvPr id="247" name="Google Shape;247;p32"/>
          <p:cNvPicPr preferRelativeResize="0"/>
          <p:nvPr/>
        </p:nvPicPr>
        <p:blipFill rotWithShape="1">
          <a:blip r:embed="rId6">
            <a:alphaModFix/>
          </a:blip>
          <a:srcRect b="0" l="0" r="0" t="0"/>
          <a:stretch/>
        </p:blipFill>
        <p:spPr>
          <a:xfrm>
            <a:off x="2436519" y="3341943"/>
            <a:ext cx="882763" cy="12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3"/>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254" name="Google Shape;254;p33"/>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255" name="Google Shape;255;p33"/>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What is a GA?</a:t>
            </a:r>
            <a:endParaRPr/>
          </a:p>
        </p:txBody>
      </p:sp>
      <p:sp>
        <p:nvSpPr>
          <p:cNvPr id="256" name="Google Shape;256;p33"/>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 GA is an:</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adaptive</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global</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stochastic</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optimizer</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Used on any problem for which the following can be defined:</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fitness function</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digital solution space</a:t>
            </a:r>
            <a:endParaRPr/>
          </a:p>
        </p:txBody>
      </p:sp>
      <p:sp>
        <p:nvSpPr>
          <p:cNvPr id="257" name="Google Shape;257;p33"/>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258" name="Google Shape;258;p33"/>
          <p:cNvPicPr preferRelativeResize="0"/>
          <p:nvPr/>
        </p:nvPicPr>
        <p:blipFill rotWithShape="1">
          <a:blip r:embed="rId3">
            <a:alphaModFix/>
          </a:blip>
          <a:srcRect b="6450" l="10564" r="7746" t="19354"/>
          <a:stretch/>
        </p:blipFill>
        <p:spPr>
          <a:xfrm>
            <a:off x="4724400" y="2514600"/>
            <a:ext cx="3962400" cy="3143250"/>
          </a:xfrm>
          <a:prstGeom prst="rect">
            <a:avLst/>
          </a:prstGeom>
          <a:noFill/>
          <a:ln>
            <a:noFill/>
          </a:ln>
        </p:spPr>
      </p:pic>
      <p:sp>
        <p:nvSpPr>
          <p:cNvPr id="259" name="Google Shape;259;p33"/>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Introduction</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Optimization</a:t>
            </a:r>
            <a:r>
              <a:rPr lang="en-US" sz="2400">
                <a:solidFill>
                  <a:schemeClr val="hlink"/>
                </a:solidFill>
                <a:latin typeface="Times New Roman"/>
                <a:ea typeface="Times New Roman"/>
                <a:cs typeface="Times New Roman"/>
                <a:sym typeface="Times New Roman"/>
              </a:rPr>
              <a:t>  |  How are they used?  |  Brief Example</a:t>
            </a:r>
            <a:endParaRPr/>
          </a:p>
        </p:txBody>
      </p:sp>
      <p:grpSp>
        <p:nvGrpSpPr>
          <p:cNvPr id="260" name="Google Shape;260;p33"/>
          <p:cNvGrpSpPr/>
          <p:nvPr/>
        </p:nvGrpSpPr>
        <p:grpSpPr>
          <a:xfrm>
            <a:off x="5105400" y="3200400"/>
            <a:ext cx="2895600" cy="1295400"/>
            <a:chOff x="3216" y="2016"/>
            <a:chExt cx="1824" cy="816"/>
          </a:xfrm>
        </p:grpSpPr>
        <p:grpSp>
          <p:nvGrpSpPr>
            <p:cNvPr id="261" name="Google Shape;261;p33"/>
            <p:cNvGrpSpPr/>
            <p:nvPr/>
          </p:nvGrpSpPr>
          <p:grpSpPr>
            <a:xfrm>
              <a:off x="3216" y="2544"/>
              <a:ext cx="96" cy="96"/>
              <a:chOff x="3360" y="3648"/>
              <a:chExt cx="96" cy="96"/>
            </a:xfrm>
          </p:grpSpPr>
          <p:cxnSp>
            <p:nvCxnSpPr>
              <p:cNvPr id="262" name="Google Shape;262;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63" name="Google Shape;263;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64" name="Google Shape;264;p33"/>
            <p:cNvGrpSpPr/>
            <p:nvPr/>
          </p:nvGrpSpPr>
          <p:grpSpPr>
            <a:xfrm>
              <a:off x="3408" y="2448"/>
              <a:ext cx="96" cy="96"/>
              <a:chOff x="3360" y="3648"/>
              <a:chExt cx="96" cy="96"/>
            </a:xfrm>
          </p:grpSpPr>
          <p:cxnSp>
            <p:nvCxnSpPr>
              <p:cNvPr id="265" name="Google Shape;265;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66" name="Google Shape;266;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67" name="Google Shape;267;p33"/>
            <p:cNvGrpSpPr/>
            <p:nvPr/>
          </p:nvGrpSpPr>
          <p:grpSpPr>
            <a:xfrm>
              <a:off x="3552" y="2352"/>
              <a:ext cx="96" cy="96"/>
              <a:chOff x="3360" y="3648"/>
              <a:chExt cx="96" cy="96"/>
            </a:xfrm>
          </p:grpSpPr>
          <p:cxnSp>
            <p:nvCxnSpPr>
              <p:cNvPr id="268" name="Google Shape;268;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69" name="Google Shape;269;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70" name="Google Shape;270;p33"/>
            <p:cNvGrpSpPr/>
            <p:nvPr/>
          </p:nvGrpSpPr>
          <p:grpSpPr>
            <a:xfrm>
              <a:off x="3648" y="2208"/>
              <a:ext cx="96" cy="96"/>
              <a:chOff x="3360" y="3648"/>
              <a:chExt cx="96" cy="96"/>
            </a:xfrm>
          </p:grpSpPr>
          <p:cxnSp>
            <p:nvCxnSpPr>
              <p:cNvPr id="271" name="Google Shape;271;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72" name="Google Shape;272;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73" name="Google Shape;273;p33"/>
            <p:cNvGrpSpPr/>
            <p:nvPr/>
          </p:nvGrpSpPr>
          <p:grpSpPr>
            <a:xfrm>
              <a:off x="3744" y="2016"/>
              <a:ext cx="96" cy="96"/>
              <a:chOff x="3360" y="3648"/>
              <a:chExt cx="96" cy="96"/>
            </a:xfrm>
          </p:grpSpPr>
          <p:cxnSp>
            <p:nvCxnSpPr>
              <p:cNvPr id="274" name="Google Shape;274;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75" name="Google Shape;275;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76" name="Google Shape;276;p33"/>
            <p:cNvGrpSpPr/>
            <p:nvPr/>
          </p:nvGrpSpPr>
          <p:grpSpPr>
            <a:xfrm>
              <a:off x="3936" y="2256"/>
              <a:ext cx="96" cy="96"/>
              <a:chOff x="3360" y="3648"/>
              <a:chExt cx="96" cy="96"/>
            </a:xfrm>
          </p:grpSpPr>
          <p:cxnSp>
            <p:nvCxnSpPr>
              <p:cNvPr id="277" name="Google Shape;277;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78" name="Google Shape;278;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79" name="Google Shape;279;p33"/>
            <p:cNvGrpSpPr/>
            <p:nvPr/>
          </p:nvGrpSpPr>
          <p:grpSpPr>
            <a:xfrm>
              <a:off x="3504" y="2592"/>
              <a:ext cx="96" cy="96"/>
              <a:chOff x="3360" y="3648"/>
              <a:chExt cx="96" cy="96"/>
            </a:xfrm>
          </p:grpSpPr>
          <p:cxnSp>
            <p:nvCxnSpPr>
              <p:cNvPr id="280" name="Google Shape;280;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81" name="Google Shape;281;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82" name="Google Shape;282;p33"/>
            <p:cNvGrpSpPr/>
            <p:nvPr/>
          </p:nvGrpSpPr>
          <p:grpSpPr>
            <a:xfrm>
              <a:off x="3792" y="2640"/>
              <a:ext cx="96" cy="96"/>
              <a:chOff x="3360" y="3648"/>
              <a:chExt cx="96" cy="96"/>
            </a:xfrm>
          </p:grpSpPr>
          <p:cxnSp>
            <p:nvCxnSpPr>
              <p:cNvPr id="283" name="Google Shape;283;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84" name="Google Shape;284;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85" name="Google Shape;285;p33"/>
            <p:cNvGrpSpPr/>
            <p:nvPr/>
          </p:nvGrpSpPr>
          <p:grpSpPr>
            <a:xfrm>
              <a:off x="3696" y="2496"/>
              <a:ext cx="96" cy="96"/>
              <a:chOff x="3360" y="3648"/>
              <a:chExt cx="96" cy="96"/>
            </a:xfrm>
          </p:grpSpPr>
          <p:cxnSp>
            <p:nvCxnSpPr>
              <p:cNvPr id="286" name="Google Shape;286;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87" name="Google Shape;287;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88" name="Google Shape;288;p33"/>
            <p:cNvGrpSpPr/>
            <p:nvPr/>
          </p:nvGrpSpPr>
          <p:grpSpPr>
            <a:xfrm>
              <a:off x="3888" y="2448"/>
              <a:ext cx="96" cy="96"/>
              <a:chOff x="3360" y="3648"/>
              <a:chExt cx="96" cy="96"/>
            </a:xfrm>
          </p:grpSpPr>
          <p:cxnSp>
            <p:nvCxnSpPr>
              <p:cNvPr id="289" name="Google Shape;289;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90" name="Google Shape;290;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91" name="Google Shape;291;p33"/>
            <p:cNvGrpSpPr/>
            <p:nvPr/>
          </p:nvGrpSpPr>
          <p:grpSpPr>
            <a:xfrm>
              <a:off x="4080" y="2352"/>
              <a:ext cx="96" cy="96"/>
              <a:chOff x="3360" y="3648"/>
              <a:chExt cx="96" cy="96"/>
            </a:xfrm>
          </p:grpSpPr>
          <p:cxnSp>
            <p:nvCxnSpPr>
              <p:cNvPr id="292" name="Google Shape;292;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93" name="Google Shape;293;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94" name="Google Shape;294;p33"/>
            <p:cNvGrpSpPr/>
            <p:nvPr/>
          </p:nvGrpSpPr>
          <p:grpSpPr>
            <a:xfrm>
              <a:off x="4032" y="2688"/>
              <a:ext cx="96" cy="96"/>
              <a:chOff x="3360" y="3648"/>
              <a:chExt cx="96" cy="96"/>
            </a:xfrm>
          </p:grpSpPr>
          <p:cxnSp>
            <p:nvCxnSpPr>
              <p:cNvPr id="295" name="Google Shape;295;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96" name="Google Shape;296;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297" name="Google Shape;297;p33"/>
            <p:cNvGrpSpPr/>
            <p:nvPr/>
          </p:nvGrpSpPr>
          <p:grpSpPr>
            <a:xfrm>
              <a:off x="4272" y="2736"/>
              <a:ext cx="96" cy="96"/>
              <a:chOff x="3360" y="3648"/>
              <a:chExt cx="96" cy="96"/>
            </a:xfrm>
          </p:grpSpPr>
          <p:cxnSp>
            <p:nvCxnSpPr>
              <p:cNvPr id="298" name="Google Shape;298;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299" name="Google Shape;299;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00" name="Google Shape;300;p33"/>
            <p:cNvGrpSpPr/>
            <p:nvPr/>
          </p:nvGrpSpPr>
          <p:grpSpPr>
            <a:xfrm>
              <a:off x="4512" y="2688"/>
              <a:ext cx="96" cy="96"/>
              <a:chOff x="3360" y="3648"/>
              <a:chExt cx="96" cy="96"/>
            </a:xfrm>
          </p:grpSpPr>
          <p:cxnSp>
            <p:nvCxnSpPr>
              <p:cNvPr id="301" name="Google Shape;301;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02" name="Google Shape;302;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03" name="Google Shape;303;p33"/>
            <p:cNvGrpSpPr/>
            <p:nvPr/>
          </p:nvGrpSpPr>
          <p:grpSpPr>
            <a:xfrm>
              <a:off x="4560" y="2544"/>
              <a:ext cx="96" cy="96"/>
              <a:chOff x="3360" y="3648"/>
              <a:chExt cx="96" cy="96"/>
            </a:xfrm>
          </p:grpSpPr>
          <p:cxnSp>
            <p:nvCxnSpPr>
              <p:cNvPr id="304" name="Google Shape;304;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05" name="Google Shape;305;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06" name="Google Shape;306;p33"/>
            <p:cNvGrpSpPr/>
            <p:nvPr/>
          </p:nvGrpSpPr>
          <p:grpSpPr>
            <a:xfrm>
              <a:off x="4704" y="2448"/>
              <a:ext cx="96" cy="96"/>
              <a:chOff x="3360" y="3648"/>
              <a:chExt cx="96" cy="96"/>
            </a:xfrm>
          </p:grpSpPr>
          <p:cxnSp>
            <p:nvCxnSpPr>
              <p:cNvPr id="307" name="Google Shape;307;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08" name="Google Shape;308;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09" name="Google Shape;309;p33"/>
            <p:cNvGrpSpPr/>
            <p:nvPr/>
          </p:nvGrpSpPr>
          <p:grpSpPr>
            <a:xfrm>
              <a:off x="4944" y="2496"/>
              <a:ext cx="96" cy="96"/>
              <a:chOff x="3360" y="3648"/>
              <a:chExt cx="96" cy="96"/>
            </a:xfrm>
          </p:grpSpPr>
          <p:cxnSp>
            <p:nvCxnSpPr>
              <p:cNvPr id="310" name="Google Shape;310;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11" name="Google Shape;311;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12" name="Google Shape;312;p33"/>
            <p:cNvGrpSpPr/>
            <p:nvPr/>
          </p:nvGrpSpPr>
          <p:grpSpPr>
            <a:xfrm>
              <a:off x="4128" y="2496"/>
              <a:ext cx="96" cy="96"/>
              <a:chOff x="3360" y="3648"/>
              <a:chExt cx="96" cy="96"/>
            </a:xfrm>
          </p:grpSpPr>
          <p:cxnSp>
            <p:nvCxnSpPr>
              <p:cNvPr id="313" name="Google Shape;313;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14" name="Google Shape;314;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15" name="Google Shape;315;p33"/>
            <p:cNvGrpSpPr/>
            <p:nvPr/>
          </p:nvGrpSpPr>
          <p:grpSpPr>
            <a:xfrm>
              <a:off x="4320" y="2352"/>
              <a:ext cx="96" cy="96"/>
              <a:chOff x="3360" y="3648"/>
              <a:chExt cx="96" cy="96"/>
            </a:xfrm>
          </p:grpSpPr>
          <p:cxnSp>
            <p:nvCxnSpPr>
              <p:cNvPr id="316" name="Google Shape;316;p33"/>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17" name="Google Shape;317;p33"/>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500"/>
                                        <p:tgtEl>
                                          <p:spTgt spid="260"/>
                                        </p:tgtEl>
                                        <p:attrNameLst>
                                          <p:attrName>ppt_w</p:attrName>
                                        </p:attrNameLst>
                                      </p:cBhvr>
                                      <p:tavLst>
                                        <p:tav fmla="" tm="0">
                                          <p:val>
                                            <p:strVal val="0"/>
                                          </p:val>
                                        </p:tav>
                                        <p:tav fmla="" tm="100000">
                                          <p:val>
                                            <p:strVal val="#ppt_w"/>
                                          </p:val>
                                        </p:tav>
                                      </p:tavLst>
                                    </p:anim>
                                    <p:anim calcmode="lin" valueType="num">
                                      <p:cBhvr additive="base">
                                        <p:cTn dur="500"/>
                                        <p:tgtEl>
                                          <p:spTgt spid="2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4"/>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324" name="Google Shape;324;p34"/>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325" name="Google Shape;325;p34"/>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What is a GA?</a:t>
            </a:r>
            <a:endParaRPr/>
          </a:p>
        </p:txBody>
      </p:sp>
      <p:sp>
        <p:nvSpPr>
          <p:cNvPr id="326" name="Google Shape;326;p34"/>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 GA is an:</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adaptive</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global</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stochastic</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optimizer</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Used on any problem for which the following can be defined:</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fitness function</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digital solution space</a:t>
            </a:r>
            <a:endParaRPr/>
          </a:p>
        </p:txBody>
      </p:sp>
      <p:sp>
        <p:nvSpPr>
          <p:cNvPr id="327" name="Google Shape;327;p34"/>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328" name="Google Shape;328;p34"/>
          <p:cNvPicPr preferRelativeResize="0"/>
          <p:nvPr/>
        </p:nvPicPr>
        <p:blipFill rotWithShape="1">
          <a:blip r:embed="rId3">
            <a:alphaModFix/>
          </a:blip>
          <a:srcRect b="6450" l="10564" r="7746" t="19354"/>
          <a:stretch/>
        </p:blipFill>
        <p:spPr>
          <a:xfrm>
            <a:off x="4724400" y="2514600"/>
            <a:ext cx="3962400" cy="3143250"/>
          </a:xfrm>
          <a:prstGeom prst="rect">
            <a:avLst/>
          </a:prstGeom>
          <a:noFill/>
          <a:ln>
            <a:noFill/>
          </a:ln>
        </p:spPr>
      </p:pic>
      <p:sp>
        <p:nvSpPr>
          <p:cNvPr id="329" name="Google Shape;329;p34"/>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Introduction</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Optimization</a:t>
            </a:r>
            <a:r>
              <a:rPr lang="en-US" sz="2400">
                <a:solidFill>
                  <a:schemeClr val="hlink"/>
                </a:solidFill>
                <a:latin typeface="Times New Roman"/>
                <a:ea typeface="Times New Roman"/>
                <a:cs typeface="Times New Roman"/>
                <a:sym typeface="Times New Roman"/>
              </a:rPr>
              <a:t>  |  How are they used?  |  Brief Example</a:t>
            </a:r>
            <a:endParaRPr/>
          </a:p>
        </p:txBody>
      </p:sp>
      <p:grpSp>
        <p:nvGrpSpPr>
          <p:cNvPr id="330" name="Google Shape;330;p34"/>
          <p:cNvGrpSpPr/>
          <p:nvPr/>
        </p:nvGrpSpPr>
        <p:grpSpPr>
          <a:xfrm>
            <a:off x="8001000" y="3962400"/>
            <a:ext cx="152400" cy="152400"/>
            <a:chOff x="3360" y="3648"/>
            <a:chExt cx="96" cy="96"/>
          </a:xfrm>
        </p:grpSpPr>
        <p:cxnSp>
          <p:nvCxnSpPr>
            <p:cNvPr id="331" name="Google Shape;331;p34"/>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32" name="Google Shape;332;p34"/>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33" name="Google Shape;333;p34"/>
          <p:cNvGrpSpPr/>
          <p:nvPr/>
        </p:nvGrpSpPr>
        <p:grpSpPr>
          <a:xfrm>
            <a:off x="7696200" y="3886200"/>
            <a:ext cx="152400" cy="152400"/>
            <a:chOff x="3360" y="3648"/>
            <a:chExt cx="96" cy="96"/>
          </a:xfrm>
        </p:grpSpPr>
        <p:cxnSp>
          <p:nvCxnSpPr>
            <p:cNvPr id="334" name="Google Shape;334;p34"/>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35" name="Google Shape;335;p34"/>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36" name="Google Shape;336;p34"/>
          <p:cNvGrpSpPr/>
          <p:nvPr/>
        </p:nvGrpSpPr>
        <p:grpSpPr>
          <a:xfrm>
            <a:off x="7391400" y="3810000"/>
            <a:ext cx="152400" cy="152400"/>
            <a:chOff x="3360" y="3648"/>
            <a:chExt cx="96" cy="96"/>
          </a:xfrm>
        </p:grpSpPr>
        <p:cxnSp>
          <p:nvCxnSpPr>
            <p:cNvPr id="337" name="Google Shape;337;p34"/>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38" name="Google Shape;338;p34"/>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39" name="Google Shape;339;p34"/>
          <p:cNvGrpSpPr/>
          <p:nvPr/>
        </p:nvGrpSpPr>
        <p:grpSpPr>
          <a:xfrm>
            <a:off x="7086600" y="3733800"/>
            <a:ext cx="152400" cy="152400"/>
            <a:chOff x="3360" y="3648"/>
            <a:chExt cx="96" cy="96"/>
          </a:xfrm>
        </p:grpSpPr>
        <p:cxnSp>
          <p:nvCxnSpPr>
            <p:cNvPr id="340" name="Google Shape;340;p34"/>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41" name="Google Shape;341;p34"/>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42" name="Google Shape;342;p34"/>
          <p:cNvGrpSpPr/>
          <p:nvPr/>
        </p:nvGrpSpPr>
        <p:grpSpPr>
          <a:xfrm>
            <a:off x="6705600" y="3581400"/>
            <a:ext cx="152400" cy="152400"/>
            <a:chOff x="3360" y="3648"/>
            <a:chExt cx="96" cy="96"/>
          </a:xfrm>
        </p:grpSpPr>
        <p:cxnSp>
          <p:nvCxnSpPr>
            <p:cNvPr id="343" name="Google Shape;343;p34"/>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44" name="Google Shape;344;p34"/>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1000"/>
                                  </p:stCondLst>
                                  <p:childTnLst>
                                    <p:set>
                                      <p:cBhvr>
                                        <p:cTn dur="1" fill="hold">
                                          <p:stCondLst>
                                            <p:cond delay="0"/>
                                          </p:stCondLst>
                                        </p:cTn>
                                        <p:tgtEl>
                                          <p:spTgt spid="333"/>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1000"/>
                                  </p:stCondLst>
                                  <p:childTnLst>
                                    <p:set>
                                      <p:cBhvr>
                                        <p:cTn dur="1" fill="hold">
                                          <p:stCondLst>
                                            <p:cond delay="0"/>
                                          </p:stCondLst>
                                        </p:cTn>
                                        <p:tgtEl>
                                          <p:spTgt spid="336"/>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1000"/>
                                  </p:stCondLst>
                                  <p:childTnLst>
                                    <p:set>
                                      <p:cBhvr>
                                        <p:cTn dur="1" fill="hold">
                                          <p:stCondLst>
                                            <p:cond delay="0"/>
                                          </p:stCondLst>
                                        </p:cTn>
                                        <p:tgtEl>
                                          <p:spTgt spid="339"/>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100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5"/>
          <p:cNvSpPr txBox="1"/>
          <p:nvPr>
            <p:ph idx="11" type="ftr"/>
          </p:nvPr>
        </p:nvSpPr>
        <p:spPr>
          <a:xfrm>
            <a:off x="3124200" y="0"/>
            <a:ext cx="28956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Genetic Algorithms - Mike Lensi</a:t>
            </a:r>
            <a:endParaRPr/>
          </a:p>
        </p:txBody>
      </p:sp>
      <p:sp>
        <p:nvSpPr>
          <p:cNvPr id="351" name="Google Shape;351;p35"/>
          <p:cNvSpPr txBox="1"/>
          <p:nvPr>
            <p:ph idx="12" type="sldNum"/>
          </p:nvPr>
        </p:nvSpPr>
        <p:spPr>
          <a:xfrm>
            <a:off x="7239000" y="6553200"/>
            <a:ext cx="1905000" cy="304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352" name="Google Shape;352;p35"/>
          <p:cNvSpPr txBox="1"/>
          <p:nvPr>
            <p:ph type="title"/>
          </p:nvPr>
        </p:nvSpPr>
        <p:spPr>
          <a:xfrm>
            <a:off x="304800" y="609600"/>
            <a:ext cx="85344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2"/>
                </a:solidFill>
                <a:latin typeface="Times New Roman"/>
                <a:ea typeface="Times New Roman"/>
                <a:cs typeface="Times New Roman"/>
                <a:sym typeface="Times New Roman"/>
              </a:rPr>
              <a:t>What is a GA?</a:t>
            </a:r>
            <a:endParaRPr/>
          </a:p>
        </p:txBody>
      </p:sp>
      <p:sp>
        <p:nvSpPr>
          <p:cNvPr id="353" name="Google Shape;353;p35"/>
          <p:cNvSpPr txBox="1"/>
          <p:nvPr>
            <p:ph idx="1" type="body"/>
          </p:nvPr>
        </p:nvSpPr>
        <p:spPr>
          <a:xfrm>
            <a:off x="304800" y="1981200"/>
            <a:ext cx="41910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 GA is an:</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adaptive</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global</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stochastic</a:t>
            </a:r>
            <a:endParaRPr/>
          </a:p>
          <a:p>
            <a:pPr indent="-285750" lvl="1" marL="742950" marR="0" rtl="0" algn="l">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optimizer</a:t>
            </a:r>
            <a:endParaRPr/>
          </a:p>
          <a:p>
            <a:pPr indent="-342900" lvl="0" marL="342900" marR="0" rtl="0" algn="l">
              <a:spcBef>
                <a:spcPts val="560"/>
              </a:spcBef>
              <a:spcAft>
                <a:spcPts val="0"/>
              </a:spcAft>
              <a:buClr>
                <a:schemeClr val="hlink"/>
              </a:buClr>
              <a:buSzPts val="2800"/>
              <a:buFont typeface="Times New Roman"/>
              <a:buChar char="•"/>
            </a:pPr>
            <a:r>
              <a:rPr b="0" i="0" lang="en-US" sz="2800" u="none" cap="none" strike="noStrike">
                <a:solidFill>
                  <a:schemeClr val="hlink"/>
                </a:solidFill>
                <a:latin typeface="Times New Roman"/>
                <a:ea typeface="Times New Roman"/>
                <a:cs typeface="Times New Roman"/>
                <a:sym typeface="Times New Roman"/>
              </a:rPr>
              <a:t>Used on any problem for which the following can be defined:</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fitness function</a:t>
            </a:r>
            <a:endParaRPr/>
          </a:p>
          <a:p>
            <a:pPr indent="-285750" lvl="1" marL="742950" marR="0" rtl="0" algn="l">
              <a:spcBef>
                <a:spcPts val="480"/>
              </a:spcBef>
              <a:spcAft>
                <a:spcPts val="0"/>
              </a:spcAft>
              <a:buClr>
                <a:schemeClr val="hlink"/>
              </a:buClr>
              <a:buSzPts val="2400"/>
              <a:buFont typeface="Times New Roman"/>
              <a:buChar char="–"/>
            </a:pPr>
            <a:r>
              <a:rPr b="0" i="0" lang="en-US" sz="2400" u="none" cap="none" strike="noStrike">
                <a:solidFill>
                  <a:schemeClr val="hlink"/>
                </a:solidFill>
                <a:latin typeface="Times New Roman"/>
                <a:ea typeface="Times New Roman"/>
                <a:cs typeface="Times New Roman"/>
                <a:sym typeface="Times New Roman"/>
              </a:rPr>
              <a:t>digital solution space</a:t>
            </a:r>
            <a:endParaRPr/>
          </a:p>
        </p:txBody>
      </p:sp>
      <p:sp>
        <p:nvSpPr>
          <p:cNvPr id="354" name="Google Shape;354;p35"/>
          <p:cNvSpPr/>
          <p:nvPr/>
        </p:nvSpPr>
        <p:spPr>
          <a:xfrm>
            <a:off x="4648200" y="1981200"/>
            <a:ext cx="4191000" cy="449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355" name="Google Shape;355;p35"/>
          <p:cNvPicPr preferRelativeResize="0"/>
          <p:nvPr/>
        </p:nvPicPr>
        <p:blipFill rotWithShape="1">
          <a:blip r:embed="rId3">
            <a:alphaModFix/>
          </a:blip>
          <a:srcRect b="6450" l="10564" r="7746" t="19354"/>
          <a:stretch/>
        </p:blipFill>
        <p:spPr>
          <a:xfrm>
            <a:off x="4724400" y="2514600"/>
            <a:ext cx="3962400" cy="3143250"/>
          </a:xfrm>
          <a:prstGeom prst="rect">
            <a:avLst/>
          </a:prstGeom>
          <a:noFill/>
          <a:ln>
            <a:noFill/>
          </a:ln>
        </p:spPr>
      </p:pic>
      <p:sp>
        <p:nvSpPr>
          <p:cNvPr id="356" name="Google Shape;356;p35"/>
          <p:cNvSpPr txBox="1"/>
          <p:nvPr/>
        </p:nvSpPr>
        <p:spPr>
          <a:xfrm>
            <a:off x="304800" y="1295400"/>
            <a:ext cx="8686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hlink"/>
                </a:solidFill>
                <a:latin typeface="Times New Roman"/>
                <a:ea typeface="Times New Roman"/>
                <a:cs typeface="Times New Roman"/>
                <a:sym typeface="Times New Roman"/>
              </a:rPr>
              <a:t>Introduction</a:t>
            </a:r>
            <a:r>
              <a:rPr lang="en-US" sz="2400">
                <a:solidFill>
                  <a:schemeClr val="dk1"/>
                </a:solidFill>
                <a:latin typeface="Times New Roman"/>
                <a:ea typeface="Times New Roman"/>
                <a:cs typeface="Times New Roman"/>
                <a:sym typeface="Times New Roman"/>
              </a:rPr>
              <a:t>  </a:t>
            </a:r>
            <a:r>
              <a:rPr lang="en-US" sz="2400">
                <a:solidFill>
                  <a:schemeClr val="hlink"/>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Optimization</a:t>
            </a:r>
            <a:r>
              <a:rPr lang="en-US" sz="2400">
                <a:solidFill>
                  <a:schemeClr val="hlink"/>
                </a:solidFill>
                <a:latin typeface="Times New Roman"/>
                <a:ea typeface="Times New Roman"/>
                <a:cs typeface="Times New Roman"/>
                <a:sym typeface="Times New Roman"/>
              </a:rPr>
              <a:t>  |  How are they used?  |  Brief Example</a:t>
            </a:r>
            <a:endParaRPr/>
          </a:p>
        </p:txBody>
      </p:sp>
      <p:grpSp>
        <p:nvGrpSpPr>
          <p:cNvPr id="357" name="Google Shape;357;p35"/>
          <p:cNvGrpSpPr/>
          <p:nvPr/>
        </p:nvGrpSpPr>
        <p:grpSpPr>
          <a:xfrm>
            <a:off x="5410200" y="3505200"/>
            <a:ext cx="2590800" cy="914400"/>
            <a:chOff x="3408" y="2208"/>
            <a:chExt cx="1632" cy="576"/>
          </a:xfrm>
        </p:grpSpPr>
        <p:grpSp>
          <p:nvGrpSpPr>
            <p:cNvPr id="358" name="Google Shape;358;p35"/>
            <p:cNvGrpSpPr/>
            <p:nvPr/>
          </p:nvGrpSpPr>
          <p:grpSpPr>
            <a:xfrm>
              <a:off x="3408" y="2448"/>
              <a:ext cx="96" cy="96"/>
              <a:chOff x="3360" y="3648"/>
              <a:chExt cx="96" cy="96"/>
            </a:xfrm>
          </p:grpSpPr>
          <p:cxnSp>
            <p:nvCxnSpPr>
              <p:cNvPr id="359" name="Google Shape;359;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60" name="Google Shape;360;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61" name="Google Shape;361;p35"/>
            <p:cNvGrpSpPr/>
            <p:nvPr/>
          </p:nvGrpSpPr>
          <p:grpSpPr>
            <a:xfrm>
              <a:off x="3648" y="2208"/>
              <a:ext cx="96" cy="96"/>
              <a:chOff x="3360" y="3648"/>
              <a:chExt cx="96" cy="96"/>
            </a:xfrm>
          </p:grpSpPr>
          <p:cxnSp>
            <p:nvCxnSpPr>
              <p:cNvPr id="362" name="Google Shape;362;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63" name="Google Shape;363;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64" name="Google Shape;364;p35"/>
            <p:cNvGrpSpPr/>
            <p:nvPr/>
          </p:nvGrpSpPr>
          <p:grpSpPr>
            <a:xfrm>
              <a:off x="3888" y="2448"/>
              <a:ext cx="96" cy="96"/>
              <a:chOff x="3360" y="3648"/>
              <a:chExt cx="96" cy="96"/>
            </a:xfrm>
          </p:grpSpPr>
          <p:cxnSp>
            <p:nvCxnSpPr>
              <p:cNvPr id="365" name="Google Shape;365;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66" name="Google Shape;366;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67" name="Google Shape;367;p35"/>
            <p:cNvGrpSpPr/>
            <p:nvPr/>
          </p:nvGrpSpPr>
          <p:grpSpPr>
            <a:xfrm>
              <a:off x="4032" y="2688"/>
              <a:ext cx="96" cy="96"/>
              <a:chOff x="3360" y="3648"/>
              <a:chExt cx="96" cy="96"/>
            </a:xfrm>
          </p:grpSpPr>
          <p:cxnSp>
            <p:nvCxnSpPr>
              <p:cNvPr id="368" name="Google Shape;368;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69" name="Google Shape;369;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70" name="Google Shape;370;p35"/>
            <p:cNvGrpSpPr/>
            <p:nvPr/>
          </p:nvGrpSpPr>
          <p:grpSpPr>
            <a:xfrm>
              <a:off x="4512" y="2688"/>
              <a:ext cx="96" cy="96"/>
              <a:chOff x="3360" y="3648"/>
              <a:chExt cx="96" cy="96"/>
            </a:xfrm>
          </p:grpSpPr>
          <p:cxnSp>
            <p:nvCxnSpPr>
              <p:cNvPr id="371" name="Google Shape;371;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72" name="Google Shape;372;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73" name="Google Shape;373;p35"/>
            <p:cNvGrpSpPr/>
            <p:nvPr/>
          </p:nvGrpSpPr>
          <p:grpSpPr>
            <a:xfrm>
              <a:off x="4944" y="2496"/>
              <a:ext cx="96" cy="96"/>
              <a:chOff x="3360" y="3648"/>
              <a:chExt cx="96" cy="96"/>
            </a:xfrm>
          </p:grpSpPr>
          <p:cxnSp>
            <p:nvCxnSpPr>
              <p:cNvPr id="374" name="Google Shape;374;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75" name="Google Shape;375;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76" name="Google Shape;376;p35"/>
            <p:cNvGrpSpPr/>
            <p:nvPr/>
          </p:nvGrpSpPr>
          <p:grpSpPr>
            <a:xfrm>
              <a:off x="4320" y="2352"/>
              <a:ext cx="96" cy="96"/>
              <a:chOff x="3360" y="3648"/>
              <a:chExt cx="96" cy="96"/>
            </a:xfrm>
          </p:grpSpPr>
          <p:cxnSp>
            <p:nvCxnSpPr>
              <p:cNvPr id="377" name="Google Shape;377;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78" name="Google Shape;378;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grpSp>
        <p:nvGrpSpPr>
          <p:cNvPr id="379" name="Google Shape;379;p35"/>
          <p:cNvGrpSpPr/>
          <p:nvPr/>
        </p:nvGrpSpPr>
        <p:grpSpPr>
          <a:xfrm>
            <a:off x="5791200" y="3505200"/>
            <a:ext cx="1143000" cy="228600"/>
            <a:chOff x="3648" y="2208"/>
            <a:chExt cx="720" cy="144"/>
          </a:xfrm>
        </p:grpSpPr>
        <p:grpSp>
          <p:nvGrpSpPr>
            <p:cNvPr id="380" name="Google Shape;380;p35"/>
            <p:cNvGrpSpPr/>
            <p:nvPr/>
          </p:nvGrpSpPr>
          <p:grpSpPr>
            <a:xfrm>
              <a:off x="3648" y="2208"/>
              <a:ext cx="96" cy="96"/>
              <a:chOff x="3360" y="3648"/>
              <a:chExt cx="96" cy="96"/>
            </a:xfrm>
          </p:grpSpPr>
          <p:cxnSp>
            <p:nvCxnSpPr>
              <p:cNvPr id="381" name="Google Shape;381;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82" name="Google Shape;382;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83" name="Google Shape;383;p35"/>
            <p:cNvGrpSpPr/>
            <p:nvPr/>
          </p:nvGrpSpPr>
          <p:grpSpPr>
            <a:xfrm>
              <a:off x="3792" y="2256"/>
              <a:ext cx="96" cy="96"/>
              <a:chOff x="3360" y="3648"/>
              <a:chExt cx="96" cy="96"/>
            </a:xfrm>
          </p:grpSpPr>
          <p:cxnSp>
            <p:nvCxnSpPr>
              <p:cNvPr id="384" name="Google Shape;384;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85" name="Google Shape;385;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86" name="Google Shape;386;p35"/>
            <p:cNvGrpSpPr/>
            <p:nvPr/>
          </p:nvGrpSpPr>
          <p:grpSpPr>
            <a:xfrm>
              <a:off x="3936" y="2208"/>
              <a:ext cx="96" cy="96"/>
              <a:chOff x="3360" y="3648"/>
              <a:chExt cx="96" cy="96"/>
            </a:xfrm>
          </p:grpSpPr>
          <p:cxnSp>
            <p:nvCxnSpPr>
              <p:cNvPr id="387" name="Google Shape;387;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88" name="Google Shape;388;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89" name="Google Shape;389;p35"/>
            <p:cNvGrpSpPr/>
            <p:nvPr/>
          </p:nvGrpSpPr>
          <p:grpSpPr>
            <a:xfrm>
              <a:off x="4272" y="2256"/>
              <a:ext cx="96" cy="96"/>
              <a:chOff x="3360" y="3648"/>
              <a:chExt cx="96" cy="96"/>
            </a:xfrm>
          </p:grpSpPr>
          <p:cxnSp>
            <p:nvCxnSpPr>
              <p:cNvPr id="390" name="Google Shape;390;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91" name="Google Shape;391;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grpSp>
        <p:nvGrpSpPr>
          <p:cNvPr id="392" name="Google Shape;392;p35"/>
          <p:cNvGrpSpPr/>
          <p:nvPr/>
        </p:nvGrpSpPr>
        <p:grpSpPr>
          <a:xfrm>
            <a:off x="5867400" y="3200400"/>
            <a:ext cx="304801" cy="152400"/>
            <a:chOff x="3696" y="2016"/>
            <a:chExt cx="192" cy="96"/>
          </a:xfrm>
        </p:grpSpPr>
        <p:grpSp>
          <p:nvGrpSpPr>
            <p:cNvPr id="393" name="Google Shape;393;p35"/>
            <p:cNvGrpSpPr/>
            <p:nvPr/>
          </p:nvGrpSpPr>
          <p:grpSpPr>
            <a:xfrm>
              <a:off x="3696" y="2016"/>
              <a:ext cx="96" cy="96"/>
              <a:chOff x="3360" y="3648"/>
              <a:chExt cx="96" cy="96"/>
            </a:xfrm>
          </p:grpSpPr>
          <p:cxnSp>
            <p:nvCxnSpPr>
              <p:cNvPr id="394" name="Google Shape;394;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95" name="Google Shape;395;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nvGrpSpPr>
            <p:cNvPr id="396" name="Google Shape;396;p35"/>
            <p:cNvGrpSpPr/>
            <p:nvPr/>
          </p:nvGrpSpPr>
          <p:grpSpPr>
            <a:xfrm>
              <a:off x="3792" y="2016"/>
              <a:ext cx="96" cy="96"/>
              <a:chOff x="3360" y="3648"/>
              <a:chExt cx="96" cy="96"/>
            </a:xfrm>
          </p:grpSpPr>
          <p:cxnSp>
            <p:nvCxnSpPr>
              <p:cNvPr id="397" name="Google Shape;397;p35"/>
              <p:cNvCxnSpPr/>
              <p:nvPr/>
            </p:nvCxnSpPr>
            <p:spPr>
              <a:xfrm>
                <a:off x="3360" y="3648"/>
                <a:ext cx="96" cy="96"/>
              </a:xfrm>
              <a:prstGeom prst="straightConnector1">
                <a:avLst/>
              </a:prstGeom>
              <a:noFill/>
              <a:ln cap="flat" cmpd="sng" w="38100">
                <a:solidFill>
                  <a:srgbClr val="FF0000"/>
                </a:solidFill>
                <a:prstDash val="solid"/>
                <a:round/>
                <a:headEnd len="med" w="med" type="none"/>
                <a:tailEnd len="med" w="med" type="none"/>
              </a:ln>
            </p:spPr>
          </p:cxnSp>
          <p:cxnSp>
            <p:nvCxnSpPr>
              <p:cNvPr id="398" name="Google Shape;398;p35"/>
              <p:cNvCxnSpPr/>
              <p:nvPr/>
            </p:nvCxnSpPr>
            <p:spPr>
              <a:xfrm flipH="1">
                <a:off x="3360" y="3648"/>
                <a:ext cx="96" cy="96"/>
              </a:xfrm>
              <a:prstGeom prst="straightConnector1">
                <a:avLst/>
              </a:prstGeom>
              <a:noFill/>
              <a:ln cap="flat" cmpd="sng" w="38100">
                <a:solidFill>
                  <a:srgbClr val="FF0000"/>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ppt_w</p:attrName>
                                        </p:attrNameLst>
                                      </p:cBhvr>
                                      <p:tavLst>
                                        <p:tav fmla="" tm="0">
                                          <p:val>
                                            <p:strVal val="0"/>
                                          </p:val>
                                        </p:tav>
                                        <p:tav fmla="" tm="100000">
                                          <p:val>
                                            <p:strVal val="#ppt_w"/>
                                          </p:val>
                                        </p:tav>
                                      </p:tavLst>
                                    </p:anim>
                                    <p:anim calcmode="lin" valueType="num">
                                      <p:cBhvr additive="base">
                                        <p:cTn dur="500"/>
                                        <p:tgtEl>
                                          <p:spTgt spid="3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SI Blue">
  <a:themeElements>
    <a:clrScheme name="Custom 1">
      <a:dk1>
        <a:srgbClr val="000000"/>
      </a:dk1>
      <a:lt1>
        <a:srgbClr val="FFFFFF"/>
      </a:lt1>
      <a:dk2>
        <a:srgbClr val="002B49"/>
      </a:dk2>
      <a:lt2>
        <a:srgbClr val="EB0029"/>
      </a:lt2>
      <a:accent1>
        <a:srgbClr val="002B49"/>
      </a:accent1>
      <a:accent2>
        <a:srgbClr val="00B3E5"/>
      </a:accent2>
      <a:accent3>
        <a:srgbClr val="00AF41"/>
      </a:accent3>
      <a:accent4>
        <a:srgbClr val="603FC1"/>
      </a:accent4>
      <a:accent5>
        <a:srgbClr val="F06495"/>
      </a:accent5>
      <a:accent6>
        <a:srgbClr val="FFCE34"/>
      </a:accent6>
      <a:hlink>
        <a:srgbClr val="00B3E5"/>
      </a:hlink>
      <a:folHlink>
        <a:srgbClr val="9797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nk">
  <a:themeElements>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